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omments/modernComment_10E_93303320.xml" ContentType="application/vnd.ms-powerpoint.comment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omments/modernComment_118_87131D7D.xml" ContentType="application/vnd.ms-powerpoint.comments+xml"/>
  <Override PartName="/ppt/notesSlides/notesSlide14.xml" ContentType="application/vnd.openxmlformats-officedocument.presentationml.notesSlide+xml"/>
  <Override PartName="/ppt/comments/modernComment_11A_66A21120.xml" ContentType="application/vnd.ms-powerpoint.comments+xml"/>
  <Override PartName="/ppt/notesSlides/notesSlide15.xml" ContentType="application/vnd.openxmlformats-officedocument.presentationml.notesSlide+xml"/>
  <Override PartName="/ppt/comments/modernComment_119_A01816A8.xml" ContentType="application/vnd.ms-powerpoint.comments+xml"/>
  <Override PartName="/ppt/notesSlides/notesSlide16.xml" ContentType="application/vnd.openxmlformats-officedocument.presentationml.notesSlide+xml"/>
  <Override PartName="/ppt/comments/modernComment_120_F6F1F0AC.xml" ContentType="application/vnd.ms-powerpoint.comments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  <p:sldMasterId id="2147483660" r:id="rId2"/>
    <p:sldMasterId id="2147483693" r:id="rId3"/>
    <p:sldMasterId id="2147483700" r:id="rId4"/>
  </p:sldMasterIdLst>
  <p:notesMasterIdLst>
    <p:notesMasterId r:id="rId21"/>
  </p:notesMasterIdLst>
  <p:sldIdLst>
    <p:sldId id="286" r:id="rId5"/>
    <p:sldId id="277" r:id="rId6"/>
    <p:sldId id="275" r:id="rId7"/>
    <p:sldId id="260" r:id="rId8"/>
    <p:sldId id="270" r:id="rId9"/>
    <p:sldId id="257" r:id="rId10"/>
    <p:sldId id="295" r:id="rId11"/>
    <p:sldId id="296" r:id="rId12"/>
    <p:sldId id="289" r:id="rId13"/>
    <p:sldId id="291" r:id="rId14"/>
    <p:sldId id="292" r:id="rId15"/>
    <p:sldId id="293" r:id="rId16"/>
    <p:sldId id="280" r:id="rId17"/>
    <p:sldId id="282" r:id="rId18"/>
    <p:sldId id="281" r:id="rId19"/>
    <p:sldId id="288" r:id="rId20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lapértelmezett szakasz" id="{39DA3551-34CC-4294-A03B-E6EE43E1439B}">
          <p14:sldIdLst>
            <p14:sldId id="286"/>
            <p14:sldId id="277"/>
            <p14:sldId id="275"/>
            <p14:sldId id="260"/>
            <p14:sldId id="270"/>
            <p14:sldId id="257"/>
            <p14:sldId id="295"/>
            <p14:sldId id="296"/>
            <p14:sldId id="289"/>
            <p14:sldId id="291"/>
            <p14:sldId id="292"/>
            <p14:sldId id="293"/>
            <p14:sldId id="280"/>
            <p14:sldId id="282"/>
            <p14:sldId id="281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B4E1E43D-0418-2E30-ADB9-589AE85AA24B}" name="Komáromi Sándor" initials="KS" userId="S::komaromi.sandor@edu.bme.hu::72d1c20b-7aa4-46bf-9ab6-b9c841ddaf80" providerId="AD"/>
  <p188:author id="{270B47DC-F91D-0577-C790-60A666B08485}" name="Guest User" initials="GU" userId="S::urn:spo:anon#3a9454f0c7c93bcc2afd2b897c06c60c612890545357196e52914b2e2a684146::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3333"/>
    <a:srgbClr val="C75A5A"/>
    <a:srgbClr val="D6898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7B43FF-6FEE-49BD-9ED9-5624D70D302C}" v="2" vWet="3" dt="2023-06-05T17:06:14.533"/>
    <p1510:client id="{4BEBEE6F-4C01-4BBF-B15B-2827DDA8E8EB}" v="1261" dt="2023-06-05T21:51:05.386"/>
    <p1510:client id="{B8CE05C2-B915-4BEB-A9E7-2BCC17E7F295}" v="31" dt="2023-06-05T11:32:17.845"/>
    <p1510:client id="{DCF5EEB7-986D-448C-9A64-4E3F428824BB}" v="804" dt="2023-06-05T16:54:30.808"/>
    <p1510:client id="{F05F2D30-C0B5-4EFE-873A-49F331C065E5}" v="16" dt="2023-06-05T14:56:18.5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7508" autoAdjust="0"/>
  </p:normalViewPr>
  <p:slideViewPr>
    <p:cSldViewPr snapToGrid="0">
      <p:cViewPr>
        <p:scale>
          <a:sx n="67" d="100"/>
          <a:sy n="67" d="100"/>
        </p:scale>
        <p:origin x="461" y="2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Relationship Id="rId27" Type="http://schemas.microsoft.com/office/2018/10/relationships/authors" Target="authors.xml"/></Relationships>
</file>

<file path=ppt/comments/modernComment_10E_9330332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07AAB077-1469-44F2-83C3-EEA676AAEB61}" authorId="{B4E1E43D-0418-2E30-ADB9-589AE85AA24B}" created="2023-06-06T01:22:00.256">
    <pc:sldMkLst xmlns:pc="http://schemas.microsoft.com/office/powerpoint/2013/main/command">
      <pc:docMk/>
      <pc:sldMk cId="2469409568" sldId="270"/>
    </pc:sldMkLst>
    <p188:txBody>
      <a:bodyPr/>
      <a:lstStyle/>
      <a:p>
        <a:r>
          <a:rPr lang="hu-HU"/>
          <a:t>Sanyi átveszi a szót</a:t>
        </a:r>
      </a:p>
    </p188:txBody>
  </p188:cm>
</p188:cmLst>
</file>

<file path=ppt/comments/modernComment_118_87131D7D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BC4CCC1-B996-4A8F-9F8C-138179B34325}" authorId="{270B47DC-F91D-0577-C790-60A666B08485}" created="2023-06-04T20:41:18.543">
    <pc:sldMkLst xmlns:pc="http://schemas.microsoft.com/office/powerpoint/2013/main/command">
      <pc:docMk/>
      <pc:sldMk cId="2266176893" sldId="280"/>
    </pc:sldMkLst>
    <p188:txBody>
      <a:bodyPr/>
      <a:lstStyle/>
      <a:p>
        <a:r>
          <a:rPr lang="en-GB"/>
          <a:t>Timi visszaveszi a szót &lt;3</a:t>
        </a:r>
      </a:p>
    </p188:txBody>
  </p188:cm>
</p188:cmLst>
</file>

<file path=ppt/comments/modernComment_119_A01816A8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8D67BCB-9377-4483-B94B-BAFCBE984D34}" authorId="{270B47DC-F91D-0577-C790-60A666B08485}" created="2023-06-04T20:52:55.649">
    <pc:sldMkLst xmlns:pc="http://schemas.microsoft.com/office/powerpoint/2013/main/command">
      <pc:docMk/>
      <pc:sldMk cId="2685933224" sldId="281"/>
    </pc:sldMkLst>
    <p188:txBody>
      <a:bodyPr/>
      <a:lstStyle/>
      <a:p>
        <a:r>
          <a:rPr lang="en-GB"/>
          <a:t>Timi talks</a:t>
        </a:r>
      </a:p>
    </p188:txBody>
  </p188:cm>
</p188:cmLst>
</file>

<file path=ppt/comments/modernComment_11A_66A2112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F4449066-7610-4281-B8B9-26F52D41F563}" authorId="{270B47DC-F91D-0577-C790-60A666B08485}" created="2023-06-04T20:42:40.359">
    <pc:sldMkLst xmlns:pc="http://schemas.microsoft.com/office/powerpoint/2013/main/command">
      <pc:docMk/>
      <pc:sldMk cId="1721897248" sldId="282"/>
    </pc:sldMkLst>
    <p188:txBody>
      <a:bodyPr/>
      <a:lstStyle/>
      <a:p>
        <a:r>
          <a:rPr lang="en-GB"/>
          <a:t>Timi megjegyzése</a:t>
        </a:r>
      </a:p>
    </p188:txBody>
  </p188:cm>
</p188:cmLst>
</file>

<file path=ppt/comments/modernComment_120_F6F1F0A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362DE1CB-3B4C-4E64-BB82-0344062E21E4}" authorId="{270B47DC-F91D-0577-C790-60A666B08485}" created="2023-06-04T20:53:07.102">
    <pc:sldMkLst xmlns:pc="http://schemas.microsoft.com/office/powerpoint/2013/main/command">
      <pc:docMk/>
      <pc:sldMk cId="4143050924" sldId="288"/>
    </pc:sldMkLst>
    <p188:txBody>
      <a:bodyPr/>
      <a:lstStyle/>
      <a:p>
        <a:r>
          <a:rPr lang="en-GB"/>
          <a:t>Sanyiiiiii</a:t>
        </a:r>
      </a:p>
    </p188:txBody>
  </p188:cm>
</p188:cmLst>
</file>

<file path=ppt/media/image2.png>
</file>

<file path=ppt/media/image3.jpeg>
</file>

<file path=ppt/media/image4.jpeg>
</file>

<file path=ppt/media/image5.png>
</file>

<file path=ppt/media/image6.jp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1A3D29-5ED6-45B2-8DF0-948CF065DB60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50416F9-C1D9-417E-9050-D131B180AB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95650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Welcome everyone!</a:t>
            </a:r>
            <a:r>
              <a:rPr lang="en-US" baseline="0"/>
              <a:t> I’m Gábor Csorvási from the Budapest University of Technology and Economics, and I’m here to talk about a method to solve the Waiter Motion Problem.</a:t>
            </a:r>
            <a:endParaRPr lang="hu-HU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EAF530E-81E2-4680-8A77-79CE364656C2}" type="slidenum">
              <a:rPr lang="hu-HU" smtClean="0"/>
              <a:pPr/>
              <a:t>1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8460415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31904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0857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0401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cs typeface="Calibri"/>
              </a:rPr>
              <a:t>Gif: </a:t>
            </a:r>
            <a:r>
              <a:rPr lang="en-US" dirty="0" err="1">
                <a:cs typeface="Calibri"/>
              </a:rPr>
              <a:t>egyszerű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szimuláció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hogy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bemutassuk</a:t>
            </a:r>
            <a:r>
              <a:rPr lang="en-US" dirty="0">
                <a:cs typeface="Calibri"/>
              </a:rPr>
              <a:t> </a:t>
            </a:r>
            <a:r>
              <a:rPr lang="en-US" dirty="0" err="1">
                <a:cs typeface="Calibri"/>
              </a:rPr>
              <a:t>hogy</a:t>
            </a:r>
            <a:r>
              <a:rPr lang="en-US" dirty="0">
                <a:cs typeface="Calibri"/>
              </a:rPr>
              <a:t> a ROS2, a </a:t>
            </a:r>
            <a:r>
              <a:rPr lang="en-US" dirty="0" err="1">
                <a:cs typeface="Calibri"/>
              </a:rPr>
              <a:t>microros</a:t>
            </a:r>
            <a:r>
              <a:rPr lang="en-US" dirty="0">
                <a:cs typeface="Calibri"/>
              </a:rPr>
              <a:t>, </a:t>
            </a:r>
            <a:r>
              <a:rPr lang="en-US" dirty="0" err="1">
                <a:cs typeface="Calibri"/>
              </a:rPr>
              <a:t>és</a:t>
            </a:r>
            <a:r>
              <a:rPr lang="en-US" dirty="0">
                <a:cs typeface="Calibri"/>
              </a:rPr>
              <a:t> a </a:t>
            </a:r>
            <a:r>
              <a:rPr lang="en-US" dirty="0" err="1">
                <a:cs typeface="Calibri"/>
              </a:rPr>
              <a:t>hardver</a:t>
            </a:r>
            <a:r>
              <a:rPr lang="en-US" dirty="0">
                <a:cs typeface="Calibri"/>
              </a:rPr>
              <a:t> is </a:t>
            </a:r>
            <a:r>
              <a:rPr lang="en-US" dirty="0" err="1">
                <a:cs typeface="Calibri"/>
              </a:rPr>
              <a:t>működik</a:t>
            </a:r>
            <a:r>
              <a:rPr lang="en-US" dirty="0">
                <a:cs typeface="Calibri"/>
              </a:rPr>
              <a:t>. </a:t>
            </a:r>
            <a:endParaRPr lang="en-US">
              <a:cs typeface="Calibri"/>
            </a:endParaRPr>
          </a:p>
          <a:p>
            <a:r>
              <a:rPr lang="en-US">
                <a:cs typeface="Calibri"/>
              </a:rPr>
              <a:t>A Gazebo </a:t>
            </a:r>
            <a:r>
              <a:rPr lang="en-US" err="1">
                <a:cs typeface="Calibri"/>
              </a:rPr>
              <a:t>egy</a:t>
            </a:r>
            <a:r>
              <a:rPr lang="en-US">
                <a:cs typeface="Calibri"/>
              </a:rPr>
              <a:t> </a:t>
            </a:r>
            <a:r>
              <a:rPr lang="en-US" err="1">
                <a:cs typeface="Calibri"/>
              </a:rPr>
              <a:t>szimulációs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felütet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biztosító</a:t>
            </a:r>
            <a:r>
              <a:rPr lang="en-US">
                <a:cs typeface="Calibri"/>
              </a:rPr>
              <a:t> program, </a:t>
            </a:r>
            <a:r>
              <a:rPr lang="en-US" err="1">
                <a:cs typeface="Calibri"/>
              </a:rPr>
              <a:t>amely</a:t>
            </a:r>
            <a:r>
              <a:rPr lang="en-US">
                <a:cs typeface="Calibri"/>
              </a:rPr>
              <a:t> a ROS2 </a:t>
            </a:r>
            <a:r>
              <a:rPr lang="en-US" err="1">
                <a:cs typeface="Calibri"/>
              </a:rPr>
              <a:t>architectúrába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illeszkedik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bele</a:t>
            </a:r>
            <a:r>
              <a:rPr lang="en-US">
                <a:cs typeface="Calibri"/>
              </a:rPr>
              <a:t>. </a:t>
            </a:r>
          </a:p>
          <a:p>
            <a:r>
              <a:rPr lang="en-US">
                <a:cs typeface="Calibri"/>
              </a:rPr>
              <a:t>A ROS2 </a:t>
            </a:r>
            <a:r>
              <a:rPr lang="en-US" err="1">
                <a:cs typeface="Calibri"/>
              </a:rPr>
              <a:t>és</a:t>
            </a:r>
            <a:r>
              <a:rPr lang="en-US">
                <a:cs typeface="Calibri"/>
              </a:rPr>
              <a:t> a Gazebo </a:t>
            </a:r>
            <a:r>
              <a:rPr lang="en-US" err="1">
                <a:cs typeface="Calibri"/>
              </a:rPr>
              <a:t>közötti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kommunikációhoz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egy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külön</a:t>
            </a:r>
            <a:r>
              <a:rPr lang="en-US">
                <a:cs typeface="Calibri"/>
              </a:rPr>
              <a:t> package-t </a:t>
            </a:r>
            <a:r>
              <a:rPr lang="en-US" err="1">
                <a:cs typeface="Calibri"/>
              </a:rPr>
              <a:t>használok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aminek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az</a:t>
            </a:r>
            <a:r>
              <a:rPr lang="en-US">
                <a:cs typeface="Calibri"/>
              </a:rPr>
              <a:t> a </a:t>
            </a:r>
            <a:r>
              <a:rPr lang="en-US" err="1">
                <a:cs typeface="Calibri"/>
              </a:rPr>
              <a:t>feladata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hogy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egy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olyan</a:t>
            </a:r>
            <a:r>
              <a:rPr lang="en-US">
                <a:cs typeface="Calibri"/>
              </a:rPr>
              <a:t> network </a:t>
            </a:r>
            <a:r>
              <a:rPr lang="en-US" err="1">
                <a:cs typeface="Calibri"/>
              </a:rPr>
              <a:t>bridget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hozzon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létre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amely</a:t>
            </a:r>
            <a:r>
              <a:rPr lang="en-US">
                <a:cs typeface="Calibri"/>
              </a:rPr>
              <a:t> </a:t>
            </a:r>
            <a:r>
              <a:rPr lang="en-US" err="1"/>
              <a:t>amely</a:t>
            </a:r>
            <a:r>
              <a:rPr lang="en-US"/>
              <a:t> </a:t>
            </a:r>
            <a:r>
              <a:rPr lang="en-US" err="1"/>
              <a:t>lehetővé</a:t>
            </a:r>
            <a:r>
              <a:rPr lang="en-US"/>
              <a:t> </a:t>
            </a:r>
            <a:r>
              <a:rPr lang="en-US" err="1"/>
              <a:t>teszi</a:t>
            </a:r>
            <a:r>
              <a:rPr lang="en-US"/>
              <a:t> </a:t>
            </a:r>
            <a:r>
              <a:rPr lang="en-US" err="1"/>
              <a:t>az</a:t>
            </a:r>
            <a:r>
              <a:rPr lang="en-US"/>
              <a:t> </a:t>
            </a:r>
            <a:r>
              <a:rPr lang="en-US" err="1"/>
              <a:t>üzenetek</a:t>
            </a:r>
            <a:r>
              <a:rPr lang="en-US"/>
              <a:t> </a:t>
            </a:r>
            <a:r>
              <a:rPr lang="en-US" err="1"/>
              <a:t>cseréjét</a:t>
            </a:r>
            <a:r>
              <a:rPr lang="en-US"/>
              <a:t> a ROS </a:t>
            </a:r>
            <a:r>
              <a:rPr lang="en-US" err="1"/>
              <a:t>és</a:t>
            </a:r>
            <a:r>
              <a:rPr lang="en-US"/>
              <a:t> a Gazebo </a:t>
            </a:r>
            <a:r>
              <a:rPr lang="en-US" err="1"/>
              <a:t>között</a:t>
            </a:r>
            <a:r>
              <a:rPr lang="en-US"/>
              <a:t>.</a:t>
            </a:r>
          </a:p>
          <a:p>
            <a:r>
              <a:rPr lang="en-US">
                <a:cs typeface="Calibri"/>
              </a:rPr>
              <a:t>A </a:t>
            </a:r>
            <a:r>
              <a:rPr lang="en-US" err="1">
                <a:cs typeface="Calibri"/>
              </a:rPr>
              <a:t>gifen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látható</a:t>
            </a:r>
            <a:r>
              <a:rPr lang="en-US">
                <a:cs typeface="Calibri"/>
              </a:rPr>
              <a:t> program: </a:t>
            </a:r>
            <a:r>
              <a:rPr lang="en-US" err="1">
                <a:cs typeface="Calibri"/>
              </a:rPr>
              <a:t>egy</a:t>
            </a:r>
            <a:r>
              <a:rPr lang="en-US">
                <a:cs typeface="Calibri"/>
              </a:rPr>
              <a:t> twist </a:t>
            </a:r>
            <a:r>
              <a:rPr lang="en-US" err="1">
                <a:cs typeface="Calibri"/>
              </a:rPr>
              <a:t>messaget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küld</a:t>
            </a:r>
            <a:r>
              <a:rPr lang="en-US">
                <a:cs typeface="Calibri"/>
              </a:rPr>
              <a:t> a </a:t>
            </a:r>
            <a:r>
              <a:rPr lang="en-US" err="1">
                <a:cs typeface="Calibri"/>
              </a:rPr>
              <a:t>távirányító</a:t>
            </a:r>
            <a:r>
              <a:rPr lang="en-US">
                <a:cs typeface="Calibri"/>
              </a:rPr>
              <a:t> a </a:t>
            </a:r>
            <a:r>
              <a:rPr lang="en-US" err="1">
                <a:cs typeface="Calibri"/>
              </a:rPr>
              <a:t>Gazebonak</a:t>
            </a:r>
            <a:r>
              <a:rPr lang="en-US">
                <a:cs typeface="Calibri"/>
              </a:rPr>
              <a:t>, </a:t>
            </a:r>
            <a:r>
              <a:rPr lang="en-US" err="1">
                <a:cs typeface="Calibri"/>
              </a:rPr>
              <a:t>amely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lineáris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és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egy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szög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koordinátából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áll</a:t>
            </a:r>
            <a:r>
              <a:rPr lang="en-US">
                <a:cs typeface="Calibri"/>
              </a:rPr>
              <a:t>. </a:t>
            </a:r>
            <a:r>
              <a:rPr lang="en-US" err="1">
                <a:cs typeface="Calibri"/>
              </a:rPr>
              <a:t>Egyik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joystickkel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előre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hátra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tudom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tudom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küldeni</a:t>
            </a:r>
            <a:r>
              <a:rPr lang="en-US">
                <a:cs typeface="Calibri"/>
              </a:rPr>
              <a:t> a </a:t>
            </a:r>
            <a:r>
              <a:rPr lang="en-US" err="1">
                <a:cs typeface="Calibri"/>
              </a:rPr>
              <a:t>robotot</a:t>
            </a:r>
            <a:r>
              <a:rPr lang="en-US">
                <a:cs typeface="Calibri"/>
              </a:rPr>
              <a:t>, a </a:t>
            </a:r>
            <a:r>
              <a:rPr lang="en-US" err="1">
                <a:cs typeface="Calibri"/>
              </a:rPr>
              <a:t>másikkal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pedig</a:t>
            </a:r>
            <a:r>
              <a:rPr lang="en-US">
                <a:cs typeface="Calibri"/>
              </a:rPr>
              <a:t> </a:t>
            </a:r>
            <a:r>
              <a:rPr lang="en-US" err="1">
                <a:cs typeface="Calibri"/>
              </a:rPr>
              <a:t>forgatom</a:t>
            </a:r>
            <a:r>
              <a:rPr lang="en-US">
                <a:cs typeface="Calibri"/>
              </a:rPr>
              <a:t>.</a:t>
            </a:r>
          </a:p>
          <a:p>
            <a:endParaRPr lang="en-US">
              <a:cs typeface="Calibri"/>
            </a:endParaRPr>
          </a:p>
          <a:p>
            <a:endParaRPr lang="en-US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2643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"/>
              <a:t>a microrost natív linuxon érdemes futtatni, mert egyéb opciók különböző komplikációkat okozhatnak. Amiket én kipróbáltam a WSL2, amelynél fő probléma, hogy az IP címét csak a host (windows) látja a hálózaton; így a wifis kommunikáció csak kerülőutakon létesíthető. A másik megoldás, amit próbáltam a virtual machine, azonban itt a wifi-t bridging mode-ba kellett álíltani, (brid</a:t>
            </a:r>
            <a:r>
              <a:rPr lang="en-GB" err="1"/>
              <a:t>ge</a:t>
            </a:r>
            <a:r>
              <a:rPr lang="hu"/>
              <a:t> mode: külön eszközként csatlakozik hozzá a VM a hálózathoz), hogy kaphasson saját IP címet a VM. Viszont az én esetemben a window 11 nem támogatta a bridging mode-ot, így egyáltalán nem tudtam saját IP címet biztosítani a virtuális gépnek.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0180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9710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1381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"/>
              <a:t>A diplomamunkám egy olyan univerzális, wireless távirányító megtervezése és összerakása, amelynek feladata, hogy tetszőleges ROS2-t használó robotot tudjon irányítani. </a:t>
            </a:r>
            <a:endParaRPr lang="en-GB"/>
          </a:p>
          <a:p>
            <a:endParaRPr lang="en-US"/>
          </a:p>
          <a:p>
            <a:endParaRPr lang="en-US" b="1">
              <a:cs typeface="Calibri"/>
            </a:endParaRPr>
          </a:p>
          <a:p>
            <a:endParaRPr lang="en-US" b="1">
              <a:cs typeface="Calibri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852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u" dirty="0"/>
              <a:t>A Simonyi Károly Szakkollégium LEGO köre robotikával foglalkozik, és jelenleg legalább kettő olyan aktív projektje van, amelynek szüksége van egy wireless controllerre.</a:t>
            </a:r>
            <a:endParaRPr lang="en-GB" dirty="0"/>
          </a:p>
          <a:p>
            <a:r>
              <a:rPr lang="hu" dirty="0"/>
              <a:t> Ilyen Karcsi, a hengerkoordinátás robotkar, és Dora the Explorer, amely egy omnidirekcionális kialakítású mobilis robot, amely sokszínű szenzoros felszereltségével (pl.: LIDAR, RGB-D kamera, IMU, stb) kíván platformot nyújtani az érdeklődők számára, hogy minél különbözőbb navigációs és feltérképező algoritmust próbálhassanak ki a gyakorlatban is. </a:t>
            </a:r>
            <a:endParaRPr lang="en-US" dirty="0"/>
          </a:p>
          <a:p>
            <a:endParaRPr lang="en-GB"/>
          </a:p>
          <a:p>
            <a:r>
              <a:rPr lang="hu" dirty="0"/>
              <a:t>Ezzel a diplomamunkával a célom tehát, hogy létrehozzak valamilyen eszközt, amellyel ezeket a robotokat, vagy akár bármilyen jövőbeli általunk épített robotot tudjuk irányítani. </a:t>
            </a:r>
            <a:endParaRPr lang="en-US" dirty="0">
              <a:cs typeface="Calibri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700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hu" dirty="0"/>
              <a:t>A kontroller és a robotok közti kommunikáció wifin keresztül történik, az irányítás pedig joystickok segítségével. Különböző információk megjelenítéséhez a kontrollerre rá van kötve egy LCD</a:t>
            </a:r>
            <a:endParaRPr lang="en-GB" dirty="0"/>
          </a:p>
          <a:p>
            <a:r>
              <a:rPr lang="hu" dirty="0"/>
              <a:t>Maga a kommunikáció ESP32 wifis modulja segítségével </a:t>
            </a:r>
            <a:endParaRPr lang="en-GB" dirty="0"/>
          </a:p>
          <a:p>
            <a:r>
              <a:rPr lang="hu" dirty="0">
                <a:cs typeface="Calibri"/>
              </a:rPr>
              <a:t>Az ESP32 a robotot ROS2-vel</a:t>
            </a:r>
            <a:r>
              <a:rPr lang="en-GB" dirty="0">
                <a:cs typeface="Calibri"/>
              </a:rPr>
              <a:t> </a:t>
            </a:r>
            <a:r>
              <a:rPr lang="en-GB" dirty="0" err="1">
                <a:cs typeface="Calibri"/>
              </a:rPr>
              <a:t>irányítja</a:t>
            </a:r>
            <a:endParaRPr lang="en-GB" dirty="0">
              <a:cs typeface="Calibri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err="1"/>
              <a:t>Alapgondolat</a:t>
            </a:r>
            <a:r>
              <a:rPr lang="en-GB" dirty="0"/>
              <a:t>: </a:t>
            </a:r>
            <a:r>
              <a:rPr lang="en-GB" dirty="0" err="1"/>
              <a:t>nem</a:t>
            </a:r>
            <a:r>
              <a:rPr lang="en-GB" dirty="0"/>
              <a:t> </a:t>
            </a:r>
            <a:r>
              <a:rPr lang="en-GB" dirty="0" err="1"/>
              <a:t>csak</a:t>
            </a:r>
            <a:r>
              <a:rPr lang="en-GB" dirty="0"/>
              <a:t> a joystick </a:t>
            </a:r>
            <a:r>
              <a:rPr lang="en-GB" dirty="0" err="1"/>
              <a:t>jelét</a:t>
            </a:r>
            <a:r>
              <a:rPr lang="en-GB" dirty="0"/>
              <a:t> </a:t>
            </a:r>
            <a:r>
              <a:rPr lang="en-GB" dirty="0" err="1"/>
              <a:t>küldöm</a:t>
            </a:r>
            <a:r>
              <a:rPr lang="en-GB" dirty="0"/>
              <a:t>, </a:t>
            </a:r>
            <a:r>
              <a:rPr lang="en-GB" dirty="0" err="1"/>
              <a:t>hanem</a:t>
            </a:r>
            <a:r>
              <a:rPr lang="en-GB" dirty="0"/>
              <a:t> </a:t>
            </a:r>
            <a:r>
              <a:rPr lang="en-GB" dirty="0" err="1"/>
              <a:t>beavatkozójelet</a:t>
            </a:r>
            <a:r>
              <a:rPr lang="en-GB" dirty="0"/>
              <a:t> </a:t>
            </a:r>
            <a:r>
              <a:rPr lang="en-GB" dirty="0" err="1"/>
              <a:t>küldök</a:t>
            </a:r>
            <a:r>
              <a:rPr lang="en-GB" dirty="0"/>
              <a:t>. </a:t>
            </a:r>
            <a:r>
              <a:rPr lang="en-GB" dirty="0" err="1"/>
              <a:t>Tehát</a:t>
            </a:r>
            <a:r>
              <a:rPr lang="en-GB" dirty="0"/>
              <a:t> </a:t>
            </a:r>
            <a:r>
              <a:rPr lang="en-GB" dirty="0" err="1"/>
              <a:t>megkapja</a:t>
            </a:r>
            <a:r>
              <a:rPr lang="en-GB" dirty="0"/>
              <a:t> </a:t>
            </a:r>
            <a:r>
              <a:rPr lang="en-GB" dirty="0" err="1"/>
              <a:t>az</a:t>
            </a:r>
            <a:r>
              <a:rPr lang="en-GB" dirty="0"/>
              <a:t> </a:t>
            </a:r>
            <a:r>
              <a:rPr lang="en-GB" dirty="0" err="1"/>
              <a:t>aktuális</a:t>
            </a:r>
            <a:r>
              <a:rPr lang="en-GB" dirty="0"/>
              <a:t> </a:t>
            </a:r>
            <a:r>
              <a:rPr lang="en-GB" dirty="0" err="1"/>
              <a:t>pozicióját</a:t>
            </a:r>
            <a:r>
              <a:rPr lang="en-GB" dirty="0"/>
              <a:t> </a:t>
            </a:r>
            <a:r>
              <a:rPr lang="en-GB" dirty="0" err="1"/>
              <a:t>és</a:t>
            </a:r>
            <a:r>
              <a:rPr lang="en-GB" dirty="0"/>
              <a:t> </a:t>
            </a:r>
            <a:r>
              <a:rPr lang="en-GB" dirty="0" err="1"/>
              <a:t>erre</a:t>
            </a:r>
            <a:r>
              <a:rPr lang="en-GB" dirty="0"/>
              <a:t> </a:t>
            </a:r>
            <a:r>
              <a:rPr lang="en-GB" dirty="0" err="1"/>
              <a:t>mappeli</a:t>
            </a:r>
            <a:r>
              <a:rPr lang="en-GB" dirty="0"/>
              <a:t> </a:t>
            </a:r>
            <a:r>
              <a:rPr lang="en-GB" dirty="0" err="1"/>
              <a:t>rá</a:t>
            </a:r>
            <a:r>
              <a:rPr lang="en-GB" dirty="0"/>
              <a:t> </a:t>
            </a:r>
            <a:r>
              <a:rPr lang="en-GB" dirty="0" err="1"/>
              <a:t>hogy</a:t>
            </a:r>
            <a:r>
              <a:rPr lang="en-GB" dirty="0"/>
              <a:t> </a:t>
            </a:r>
            <a:r>
              <a:rPr lang="en-GB" dirty="0" err="1"/>
              <a:t>hova</a:t>
            </a:r>
            <a:r>
              <a:rPr lang="en-GB" dirty="0"/>
              <a:t> </a:t>
            </a:r>
            <a:r>
              <a:rPr lang="en-GB" dirty="0" err="1"/>
              <a:t>menjen</a:t>
            </a:r>
            <a:r>
              <a:rPr lang="en-GB" dirty="0"/>
              <a:t> </a:t>
            </a:r>
            <a:r>
              <a:rPr lang="en-GB" dirty="0" err="1"/>
              <a:t>legközelebb</a:t>
            </a:r>
            <a:r>
              <a:rPr lang="en-GB" dirty="0"/>
              <a:t> a robot.</a:t>
            </a:r>
            <a:endParaRPr lang="en-US" dirty="0"/>
          </a:p>
          <a:p>
            <a:endParaRPr lang="en-US" dirty="0">
              <a:cs typeface="Calibri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7062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191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1631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60053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>
              <a:cs typeface="Calibri"/>
            </a:endParaRP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8661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50416F9-C1D9-417E-9050-D131B180AB1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2441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0927CB8-55BE-B7FF-AFAE-AAB6AFDB6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1DCC8EE6-DABC-6356-A24D-BB3A450357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F5DB3B7-59A6-7C0C-7F43-B6E688CAC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98927-FC47-4E84-A1AD-1BA58500049E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7B389CC-50A6-CC0B-C397-D634AD8BE9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0293EDEA-B9AF-4E90-5ABE-A9480728D8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4117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0995AAB-4F93-534D-2B5F-E5B11A6919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6F478ED0-3C73-F633-A955-55B5DDA26F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C83D4FB0-3C7F-00E0-02CF-649DF473C9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98927-FC47-4E84-A1AD-1BA58500049E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34E3561-7FD8-CA84-9FE8-3F7235684C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BDB95EC-87FB-CBD7-C97F-FF87ED647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447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5A5928D9-9D77-50B7-9B7F-2BFC16C6DA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CF66534D-0F6F-3617-A396-763F790F1C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6328C47-4BB0-8126-7885-2866A5F042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98927-FC47-4E84-A1AD-1BA58500049E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F57C7822-D85A-167A-7F16-7F8A89A1B7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74DE4E2-40E0-9C86-1A21-9ADD084F9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8666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3387" y="1269554"/>
            <a:ext cx="10989013" cy="2303462"/>
          </a:xfrm>
          <a:prstGeom prst="rect">
            <a:avLst/>
          </a:prstGeom>
        </p:spPr>
        <p:txBody>
          <a:bodyPr lIns="0" anchor="b"/>
          <a:lstStyle>
            <a:lvl1pPr algn="l">
              <a:defRPr sz="6000">
                <a:latin typeface="Bariol Light" panose="02000506040000020003" pitchFamily="2" charset="0"/>
              </a:defRPr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3388" y="3636000"/>
            <a:ext cx="10989014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églalap 7"/>
          <p:cNvSpPr/>
          <p:nvPr/>
        </p:nvSpPr>
        <p:spPr bwMode="auto">
          <a:xfrm>
            <a:off x="0" y="5166000"/>
            <a:ext cx="12192000" cy="1692000"/>
          </a:xfrm>
          <a:prstGeom prst="rect">
            <a:avLst/>
          </a:prstGeom>
          <a:gradFill>
            <a:gsLst>
              <a:gs pos="0">
                <a:srgbClr val="C81426"/>
              </a:gs>
              <a:gs pos="100000">
                <a:srgbClr val="910B26"/>
              </a:gs>
            </a:gsLst>
            <a:lin ang="0" scaled="0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chemeClr val="bg2"/>
              </a:buClr>
              <a:buSzPct val="70000"/>
              <a:buFontTx/>
              <a:buNone/>
              <a:tabLst/>
            </a:pPr>
            <a:endParaRPr kumimoji="0" lang="hu-HU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Bariol Regular" panose="02000506040000020003" pitchFamily="2" charset="0"/>
            </a:endParaRPr>
          </a:p>
        </p:txBody>
      </p:sp>
      <p:pic>
        <p:nvPicPr>
          <p:cNvPr id="10" name="Kép 9" descr="A képen rajz látható&#10;&#10;Automatikusan generált leírás">
            <a:extLst>
              <a:ext uri="{FF2B5EF4-FFF2-40B4-BE49-F238E27FC236}">
                <a16:creationId xmlns:a16="http://schemas.microsoft.com/office/drawing/2014/main" id="{E005862E-040B-4AC0-A8AC-8D68AAEC57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87" y="5655600"/>
            <a:ext cx="4319999" cy="77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1831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609600" y="1602024"/>
            <a:ext cx="10972800" cy="1768320"/>
          </a:xfrm>
        </p:spPr>
        <p:txBody>
          <a:bodyPr lIns="0" rIns="0" anchor="b" anchorCtr="0">
            <a:normAutofit/>
          </a:bodyPr>
          <a:lstStyle>
            <a:lvl1pPr>
              <a:defRPr sz="4800" baseline="0"/>
            </a:lvl1pPr>
          </a:lstStyle>
          <a:p>
            <a:r>
              <a:rPr lang="hu-HU" err="1"/>
              <a:t>Chapter</a:t>
            </a:r>
            <a:r>
              <a:rPr lang="hu-HU"/>
              <a:t> </a:t>
            </a:r>
            <a:r>
              <a:rPr lang="hu-HU" err="1"/>
              <a:t>or</a:t>
            </a:r>
            <a:r>
              <a:rPr lang="hu-HU"/>
              <a:t> </a:t>
            </a:r>
            <a:r>
              <a:rPr lang="hu-HU" err="1"/>
              <a:t>Section</a:t>
            </a:r>
            <a:r>
              <a:rPr lang="hu-HU"/>
              <a:t> </a:t>
            </a:r>
            <a:r>
              <a:rPr lang="hu-HU" err="1"/>
              <a:t>Title</a:t>
            </a:r>
            <a:endParaRPr lang="hu-HU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0" y="3391024"/>
            <a:ext cx="10972800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err="1"/>
              <a:t>Chapter</a:t>
            </a:r>
            <a:r>
              <a:rPr lang="hu-HU"/>
              <a:t> </a:t>
            </a:r>
            <a:r>
              <a:rPr lang="hu-HU" err="1"/>
              <a:t>or</a:t>
            </a:r>
            <a:r>
              <a:rPr lang="hu-HU"/>
              <a:t> </a:t>
            </a:r>
            <a:r>
              <a:rPr lang="hu-HU" err="1"/>
              <a:t>Section</a:t>
            </a:r>
            <a:r>
              <a:rPr lang="hu-HU"/>
              <a:t> </a:t>
            </a:r>
            <a:r>
              <a:rPr lang="hu-HU" err="1"/>
              <a:t>Subtitle</a:t>
            </a:r>
            <a:endParaRPr lang="en-US"/>
          </a:p>
        </p:txBody>
      </p:sp>
      <p:sp>
        <p:nvSpPr>
          <p:cNvPr id="7" name="Élőláb helye 2"/>
          <p:cNvSpPr>
            <a:spLocks noGrp="1"/>
          </p:cNvSpPr>
          <p:nvPr>
            <p:ph type="ftr" sz="quarter" idx="10"/>
          </p:nvPr>
        </p:nvSpPr>
        <p:spPr>
          <a:xfrm>
            <a:off x="7040932" y="6432771"/>
            <a:ext cx="4979213" cy="313361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8" name="Dia számának helye 3"/>
          <p:cNvSpPr>
            <a:spLocks noGrp="1"/>
          </p:cNvSpPr>
          <p:nvPr>
            <p:ph type="sldNum" sz="quarter" idx="11"/>
          </p:nvPr>
        </p:nvSpPr>
        <p:spPr>
          <a:xfrm>
            <a:off x="5736000" y="6430339"/>
            <a:ext cx="720000" cy="313361"/>
          </a:xfrm>
        </p:spPr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9845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spcBef>
                <a:spcPts val="400"/>
              </a:spcBef>
              <a:buFont typeface="Bariol Regular" panose="02000506040000020003" pitchFamily="2" charset="0"/>
              <a:buChar char="&gt;"/>
              <a:defRPr/>
            </a:lvl2pPr>
            <a:lvl3pPr marL="1180800" indent="-216000">
              <a:spcBef>
                <a:spcPts val="400"/>
              </a:spcBef>
              <a:buFont typeface="Bariol Regular" panose="02000506040000020003" pitchFamily="2" charset="0"/>
              <a:buChar char="–"/>
              <a:defRPr/>
            </a:lvl3pPr>
            <a:lvl4pPr marL="1566000" indent="-158400">
              <a:spcBef>
                <a:spcPts val="350"/>
              </a:spcBef>
              <a:defRPr/>
            </a:lvl4pPr>
            <a:lvl5pPr marL="2023200" indent="-158400">
              <a:spcBef>
                <a:spcPts val="350"/>
              </a:spcBef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26068416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spcBef>
                <a:spcPts val="400"/>
              </a:spcBef>
              <a:buFont typeface="Bariol Regular" panose="02000506040000020003" pitchFamily="2" charset="0"/>
              <a:buChar char="&gt;"/>
              <a:defRPr/>
            </a:lvl2pPr>
            <a:lvl3pPr marL="1180800" indent="-216000">
              <a:spcBef>
                <a:spcPts val="400"/>
              </a:spcBef>
              <a:buFont typeface="Bariol Regular" panose="02000506040000020003" pitchFamily="2" charset="0"/>
              <a:buChar char="–"/>
              <a:defRPr/>
            </a:lvl3pPr>
            <a:lvl4pPr marL="1566000" indent="-158400">
              <a:spcBef>
                <a:spcPts val="350"/>
              </a:spcBef>
              <a:defRPr/>
            </a:lvl4pPr>
            <a:lvl5pPr marL="2023200" indent="-158400">
              <a:spcBef>
                <a:spcPts val="350"/>
              </a:spcBef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1962974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BD7A5E9-E17C-AE6B-FAA0-CF0A68CFA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4A2DAC0-352D-79C3-249C-6F05D37DE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BE080CB-5B8E-90E1-6807-3C50C12397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F33A1-79DB-4D01-A3E5-AB6B36593C0F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74BFB5B-EAFC-8ED9-FA11-902917D64C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60CE382-30AA-4111-2619-EC0F38E5A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4235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r>
              <a:rPr lang="hu-HU"/>
              <a:t>AUT diasablon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‹#›</a:t>
            </a:fld>
            <a:endParaRPr lang="hu-HU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spcBef>
                <a:spcPts val="400"/>
              </a:spcBef>
              <a:buFont typeface="Bariol Regular" panose="02000506040000020003" pitchFamily="2" charset="0"/>
              <a:buChar char="&gt;"/>
              <a:defRPr/>
            </a:lvl2pPr>
            <a:lvl3pPr marL="1180800" indent="-216000">
              <a:spcBef>
                <a:spcPts val="400"/>
              </a:spcBef>
              <a:buFont typeface="Bariol Regular" panose="02000506040000020003" pitchFamily="2" charset="0"/>
              <a:buChar char="–"/>
              <a:defRPr/>
            </a:lvl3pPr>
            <a:lvl4pPr marL="1566000" indent="-158400">
              <a:spcBef>
                <a:spcPts val="350"/>
              </a:spcBef>
              <a:defRPr/>
            </a:lvl4pPr>
            <a:lvl5pPr marL="2023200" indent="-158400">
              <a:spcBef>
                <a:spcPts val="350"/>
              </a:spcBef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35791643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3387" y="1269554"/>
            <a:ext cx="10989013" cy="2303462"/>
          </a:xfrm>
          <a:prstGeom prst="rect">
            <a:avLst/>
          </a:prstGeom>
        </p:spPr>
        <p:txBody>
          <a:bodyPr lIns="0" anchor="b"/>
          <a:lstStyle>
            <a:lvl1pPr algn="l">
              <a:defRPr sz="6000">
                <a:latin typeface="Bariol Light" panose="02000506040000020003" pitchFamily="2" charset="0"/>
              </a:defRPr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3388" y="3636000"/>
            <a:ext cx="10989014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églalap 7"/>
          <p:cNvSpPr/>
          <p:nvPr/>
        </p:nvSpPr>
        <p:spPr bwMode="auto">
          <a:xfrm>
            <a:off x="0" y="5166000"/>
            <a:ext cx="12192000" cy="1692000"/>
          </a:xfrm>
          <a:prstGeom prst="rect">
            <a:avLst/>
          </a:prstGeom>
          <a:gradFill>
            <a:gsLst>
              <a:gs pos="0">
                <a:srgbClr val="C81426"/>
              </a:gs>
              <a:gs pos="100000">
                <a:srgbClr val="910B26"/>
              </a:gs>
            </a:gsLst>
            <a:lin ang="0" scaled="0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chemeClr val="bg2"/>
              </a:buClr>
              <a:buSzPct val="70000"/>
              <a:buFontTx/>
              <a:buNone/>
              <a:tabLst/>
            </a:pPr>
            <a:endParaRPr kumimoji="0" lang="hu-HU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Bariol Regular" panose="02000506040000020003" pitchFamily="2" charset="0"/>
            </a:endParaRPr>
          </a:p>
        </p:txBody>
      </p:sp>
      <p:pic>
        <p:nvPicPr>
          <p:cNvPr id="10" name="Kép 9" descr="A képen rajz látható&#10;&#10;Automatikusan generált leírás">
            <a:extLst>
              <a:ext uri="{FF2B5EF4-FFF2-40B4-BE49-F238E27FC236}">
                <a16:creationId xmlns:a16="http://schemas.microsoft.com/office/drawing/2014/main" id="{E005862E-040B-4AC0-A8AC-8D68AAEC57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87" y="5655600"/>
            <a:ext cx="4319999" cy="77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6479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609600" y="1602024"/>
            <a:ext cx="10972800" cy="1768320"/>
          </a:xfrm>
        </p:spPr>
        <p:txBody>
          <a:bodyPr lIns="0" rIns="0" anchor="b" anchorCtr="0">
            <a:normAutofit/>
          </a:bodyPr>
          <a:lstStyle>
            <a:lvl1pPr>
              <a:defRPr sz="4800" baseline="0"/>
            </a:lvl1pPr>
          </a:lstStyle>
          <a:p>
            <a:r>
              <a:rPr lang="hu-HU" err="1"/>
              <a:t>Chapter</a:t>
            </a:r>
            <a:r>
              <a:rPr lang="hu-HU"/>
              <a:t> </a:t>
            </a:r>
            <a:r>
              <a:rPr lang="hu-HU" err="1"/>
              <a:t>or</a:t>
            </a:r>
            <a:r>
              <a:rPr lang="hu-HU"/>
              <a:t> </a:t>
            </a:r>
            <a:r>
              <a:rPr lang="hu-HU" err="1"/>
              <a:t>Section</a:t>
            </a:r>
            <a:r>
              <a:rPr lang="hu-HU"/>
              <a:t> </a:t>
            </a:r>
            <a:r>
              <a:rPr lang="hu-HU" err="1"/>
              <a:t>Title</a:t>
            </a:r>
            <a:endParaRPr lang="hu-HU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0" y="3391024"/>
            <a:ext cx="10972800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err="1"/>
              <a:t>Chapter</a:t>
            </a:r>
            <a:r>
              <a:rPr lang="hu-HU"/>
              <a:t> </a:t>
            </a:r>
            <a:r>
              <a:rPr lang="hu-HU" err="1"/>
              <a:t>or</a:t>
            </a:r>
            <a:r>
              <a:rPr lang="hu-HU"/>
              <a:t> </a:t>
            </a:r>
            <a:r>
              <a:rPr lang="hu-HU" err="1"/>
              <a:t>Section</a:t>
            </a:r>
            <a:r>
              <a:rPr lang="hu-HU"/>
              <a:t> </a:t>
            </a:r>
            <a:r>
              <a:rPr lang="hu-HU" err="1"/>
              <a:t>Subtitle</a:t>
            </a:r>
            <a:endParaRPr lang="en-US"/>
          </a:p>
        </p:txBody>
      </p:sp>
      <p:sp>
        <p:nvSpPr>
          <p:cNvPr id="7" name="Élőláb helye 2"/>
          <p:cNvSpPr>
            <a:spLocks noGrp="1"/>
          </p:cNvSpPr>
          <p:nvPr>
            <p:ph type="ftr" sz="quarter" idx="10"/>
          </p:nvPr>
        </p:nvSpPr>
        <p:spPr>
          <a:xfrm>
            <a:off x="7040932" y="6432771"/>
            <a:ext cx="4979213" cy="313361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8" name="Dia számának helye 3"/>
          <p:cNvSpPr>
            <a:spLocks noGrp="1"/>
          </p:cNvSpPr>
          <p:nvPr>
            <p:ph type="sldNum" sz="quarter" idx="11"/>
          </p:nvPr>
        </p:nvSpPr>
        <p:spPr>
          <a:xfrm>
            <a:off x="5736000" y="6430339"/>
            <a:ext cx="720000" cy="313361"/>
          </a:xfrm>
        </p:spPr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8982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18F00D0-1445-AF6F-1088-F73238F51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8DC6C9-A25B-DF88-878B-8F6961E75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8A81C1B-F473-1F40-E72F-EE57E44BB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F33A1-79DB-4D01-A3E5-AB6B36593C0F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884F40B-84BD-83E1-7FF8-5E83251FB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4749601-7428-1129-623A-3F841E356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02427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spcBef>
                <a:spcPts val="400"/>
              </a:spcBef>
              <a:buFont typeface="Bariol Regular" panose="02000506040000020003" pitchFamily="2" charset="0"/>
              <a:buChar char="&gt;"/>
              <a:defRPr/>
            </a:lvl2pPr>
            <a:lvl3pPr marL="1180800" indent="-216000">
              <a:spcBef>
                <a:spcPts val="400"/>
              </a:spcBef>
              <a:buFont typeface="Bariol Regular" panose="02000506040000020003" pitchFamily="2" charset="0"/>
              <a:buChar char="–"/>
              <a:defRPr/>
            </a:lvl3pPr>
            <a:lvl4pPr marL="1566000" indent="-158400">
              <a:spcBef>
                <a:spcPts val="350"/>
              </a:spcBef>
              <a:defRPr/>
            </a:lvl4pPr>
            <a:lvl5pPr marL="2023200" indent="-158400">
              <a:spcBef>
                <a:spcPts val="350"/>
              </a:spcBef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112682058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spcBef>
                <a:spcPts val="400"/>
              </a:spcBef>
              <a:buFont typeface="Bariol Regular" panose="02000506040000020003" pitchFamily="2" charset="0"/>
              <a:buChar char="&gt;"/>
              <a:defRPr/>
            </a:lvl2pPr>
            <a:lvl3pPr marL="1180800" indent="-216000">
              <a:spcBef>
                <a:spcPts val="400"/>
              </a:spcBef>
              <a:buFont typeface="Bariol Regular" panose="02000506040000020003" pitchFamily="2" charset="0"/>
              <a:buChar char="–"/>
              <a:defRPr/>
            </a:lvl3pPr>
            <a:lvl4pPr marL="1566000" indent="-158400">
              <a:spcBef>
                <a:spcPts val="350"/>
              </a:spcBef>
              <a:defRPr/>
            </a:lvl4pPr>
            <a:lvl5pPr marL="2023200" indent="-158400">
              <a:spcBef>
                <a:spcPts val="350"/>
              </a:spcBef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11088209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endParaRPr lang="hu-HU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r>
              <a:rPr lang="hu-HU"/>
              <a:t>AUT diasablon</a:t>
            </a:r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749F71C9-278E-471F-A52B-879E4728A843}" type="slidenum">
              <a:rPr lang="hu-HU" smtClean="0"/>
              <a:pPr/>
              <a:t>‹#›</a:t>
            </a:fld>
            <a:endParaRPr lang="hu-HU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spcBef>
                <a:spcPts val="400"/>
              </a:spcBef>
              <a:buFont typeface="Bariol Regular" panose="02000506040000020003" pitchFamily="2" charset="0"/>
              <a:buChar char="&gt;"/>
              <a:defRPr/>
            </a:lvl2pPr>
            <a:lvl3pPr marL="1180800" indent="-216000">
              <a:spcBef>
                <a:spcPts val="400"/>
              </a:spcBef>
              <a:buFont typeface="Bariol Regular" panose="02000506040000020003" pitchFamily="2" charset="0"/>
              <a:buChar char="–"/>
              <a:defRPr/>
            </a:lvl3pPr>
            <a:lvl4pPr marL="1566000" indent="-158400">
              <a:spcBef>
                <a:spcPts val="350"/>
              </a:spcBef>
              <a:defRPr/>
            </a:lvl4pPr>
            <a:lvl5pPr marL="2023200" indent="-158400">
              <a:spcBef>
                <a:spcPts val="350"/>
              </a:spcBef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400092420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18F00D0-1445-AF6F-1088-F73238F51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78DC6C9-A25B-DF88-878B-8F6961E757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F8A81C1B-F473-1F40-E72F-EE57E44BBF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1F33A1-79DB-4D01-A3E5-AB6B36593C0F}" type="datetimeFigureOut">
              <a:rPr lang="en-US" smtClean="0"/>
              <a:t>6/5/2023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884F40B-84BD-83E1-7FF8-5E83251FB4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D4749601-7428-1129-623A-3F841E356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0198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Mai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3387" y="1269554"/>
            <a:ext cx="10989013" cy="2303462"/>
          </a:xfrm>
          <a:prstGeom prst="rect">
            <a:avLst/>
          </a:prstGeom>
        </p:spPr>
        <p:txBody>
          <a:bodyPr lIns="0" anchor="b"/>
          <a:lstStyle>
            <a:lvl1pPr algn="l">
              <a:defRPr sz="6000">
                <a:latin typeface="Bariol Light" panose="02000506040000020003" pitchFamily="2" charset="0"/>
              </a:defRPr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93388" y="3636000"/>
            <a:ext cx="10989014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églalap 7"/>
          <p:cNvSpPr/>
          <p:nvPr/>
        </p:nvSpPr>
        <p:spPr bwMode="auto">
          <a:xfrm>
            <a:off x="0" y="5166000"/>
            <a:ext cx="12192000" cy="1692000"/>
          </a:xfrm>
          <a:prstGeom prst="rect">
            <a:avLst/>
          </a:prstGeom>
          <a:gradFill>
            <a:gsLst>
              <a:gs pos="0">
                <a:srgbClr val="C81426"/>
              </a:gs>
              <a:gs pos="100000">
                <a:srgbClr val="910B26"/>
              </a:gs>
            </a:gsLst>
            <a:lin ang="0" scaled="0"/>
          </a:gradFill>
          <a:ln>
            <a:noFill/>
          </a:ln>
          <a:effectLst/>
          <a:extLst>
            <a:ext uri="{91240B29-F687-4f45-9708-019B960494DF}">
              <a14:hiddenLine xmlns="" xmlns:a14="http://schemas.microsoft.com/office/drawing/2010/main"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chemeClr val="bg2"/>
              </a:buClr>
              <a:buSzPct val="70000"/>
              <a:buFontTx/>
              <a:buNone/>
              <a:tabLst/>
            </a:pPr>
            <a:endParaRPr kumimoji="0" lang="hu-HU" sz="32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Bariol Regular" panose="02000506040000020003" pitchFamily="2" charset="0"/>
            </a:endParaRPr>
          </a:p>
        </p:txBody>
      </p:sp>
      <p:pic>
        <p:nvPicPr>
          <p:cNvPr id="10" name="Kép 9" descr="A képen rajz látható&#10;&#10;Automatikusan generált leírás">
            <a:extLst>
              <a:ext uri="{FF2B5EF4-FFF2-40B4-BE49-F238E27FC236}">
                <a16:creationId xmlns:a16="http://schemas.microsoft.com/office/drawing/2014/main" id="{E005862E-040B-4AC0-A8AC-8D68AAEC571A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87" y="5655600"/>
            <a:ext cx="4319999" cy="77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5128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 hasCustomPrompt="1"/>
          </p:nvPr>
        </p:nvSpPr>
        <p:spPr>
          <a:xfrm>
            <a:off x="609600" y="1602024"/>
            <a:ext cx="10972800" cy="1768320"/>
          </a:xfrm>
        </p:spPr>
        <p:txBody>
          <a:bodyPr lIns="0" rIns="0" anchor="b" anchorCtr="0">
            <a:normAutofit/>
          </a:bodyPr>
          <a:lstStyle>
            <a:lvl1pPr>
              <a:defRPr sz="4800" baseline="0"/>
            </a:lvl1pPr>
          </a:lstStyle>
          <a:p>
            <a:r>
              <a:rPr lang="hu-HU" err="1"/>
              <a:t>Chapter</a:t>
            </a:r>
            <a:r>
              <a:rPr lang="hu-HU"/>
              <a:t> </a:t>
            </a:r>
            <a:r>
              <a:rPr lang="hu-HU" err="1"/>
              <a:t>or</a:t>
            </a:r>
            <a:r>
              <a:rPr lang="hu-HU"/>
              <a:t> </a:t>
            </a:r>
            <a:r>
              <a:rPr lang="hu-HU" err="1"/>
              <a:t>Section</a:t>
            </a:r>
            <a:r>
              <a:rPr lang="hu-HU"/>
              <a:t> </a:t>
            </a:r>
            <a:r>
              <a:rPr lang="hu-HU" err="1"/>
              <a:t>Title</a:t>
            </a:r>
            <a:endParaRPr lang="hu-HU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609600" y="3391024"/>
            <a:ext cx="10972800" cy="1260000"/>
          </a:xfrm>
        </p:spPr>
        <p:txBody>
          <a:bodyPr lIns="0">
            <a:normAutofit/>
          </a:bodyPr>
          <a:lstStyle>
            <a:lvl1pPr marL="0" indent="0" algn="l">
              <a:buNone/>
              <a:defRPr sz="3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err="1"/>
              <a:t>Chapter</a:t>
            </a:r>
            <a:r>
              <a:rPr lang="hu-HU"/>
              <a:t> </a:t>
            </a:r>
            <a:r>
              <a:rPr lang="hu-HU" err="1"/>
              <a:t>or</a:t>
            </a:r>
            <a:r>
              <a:rPr lang="hu-HU"/>
              <a:t> </a:t>
            </a:r>
            <a:r>
              <a:rPr lang="hu-HU" err="1"/>
              <a:t>Section</a:t>
            </a:r>
            <a:r>
              <a:rPr lang="hu-HU"/>
              <a:t> </a:t>
            </a:r>
            <a:r>
              <a:rPr lang="hu-HU" err="1"/>
              <a:t>Subtitle</a:t>
            </a:r>
            <a:endParaRPr lang="en-US"/>
          </a:p>
        </p:txBody>
      </p:sp>
      <p:sp>
        <p:nvSpPr>
          <p:cNvPr id="7" name="Élőláb helye 2"/>
          <p:cNvSpPr>
            <a:spLocks noGrp="1"/>
          </p:cNvSpPr>
          <p:nvPr>
            <p:ph type="ftr" sz="quarter" idx="10"/>
          </p:nvPr>
        </p:nvSpPr>
        <p:spPr>
          <a:xfrm>
            <a:off x="7040932" y="6432771"/>
            <a:ext cx="4979213" cy="313361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8" name="Dia számának helye 3"/>
          <p:cNvSpPr>
            <a:spLocks noGrp="1"/>
          </p:cNvSpPr>
          <p:nvPr>
            <p:ph type="sldNum" sz="quarter" idx="11"/>
          </p:nvPr>
        </p:nvSpPr>
        <p:spPr>
          <a:xfrm>
            <a:off x="5736000" y="6430339"/>
            <a:ext cx="720000" cy="313361"/>
          </a:xfrm>
        </p:spPr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838629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spcBef>
                <a:spcPts val="400"/>
              </a:spcBef>
              <a:buFont typeface="Bariol Regular" panose="02000506040000020003" pitchFamily="2" charset="0"/>
              <a:buChar char="&gt;"/>
              <a:defRPr/>
            </a:lvl2pPr>
            <a:lvl3pPr marL="1180800" indent="-216000">
              <a:spcBef>
                <a:spcPts val="400"/>
              </a:spcBef>
              <a:buFont typeface="Bariol Regular" panose="02000506040000020003" pitchFamily="2" charset="0"/>
              <a:buChar char="–"/>
              <a:defRPr/>
            </a:lvl3pPr>
            <a:lvl4pPr marL="1566000" indent="-158400">
              <a:spcBef>
                <a:spcPts val="350"/>
              </a:spcBef>
              <a:defRPr/>
            </a:lvl4pPr>
            <a:lvl5pPr marL="2023200" indent="-158400">
              <a:spcBef>
                <a:spcPts val="350"/>
              </a:spcBef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77567369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wrap="square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0"/>
          </p:nvPr>
        </p:nvSpPr>
        <p:spPr/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artalom helye 7"/>
          <p:cNvSpPr>
            <a:spLocks noGrp="1"/>
          </p:cNvSpPr>
          <p:nvPr>
            <p:ph sz="quarter" idx="12"/>
          </p:nvPr>
        </p:nvSpPr>
        <p:spPr>
          <a:xfrm>
            <a:off x="609600" y="1051200"/>
            <a:ext cx="10972800" cy="5158800"/>
          </a:xfrm>
        </p:spPr>
        <p:txBody>
          <a:bodyPr/>
          <a:lstStyle>
            <a:lvl1pPr>
              <a:lnSpc>
                <a:spcPct val="100000"/>
              </a:lnSpc>
              <a:spcBef>
                <a:spcPts val="1200"/>
              </a:spcBef>
              <a:defRPr/>
            </a:lvl1pPr>
            <a:lvl2pPr marL="685800" indent="-216000">
              <a:spcBef>
                <a:spcPts val="400"/>
              </a:spcBef>
              <a:buFont typeface="Bariol Regular" panose="02000506040000020003" pitchFamily="2" charset="0"/>
              <a:buChar char="&gt;"/>
              <a:defRPr/>
            </a:lvl2pPr>
            <a:lvl3pPr marL="1180800" indent="-216000">
              <a:spcBef>
                <a:spcPts val="400"/>
              </a:spcBef>
              <a:buFont typeface="Bariol Regular" panose="02000506040000020003" pitchFamily="2" charset="0"/>
              <a:buChar char="–"/>
              <a:defRPr/>
            </a:lvl3pPr>
            <a:lvl4pPr marL="1566000" indent="-158400">
              <a:spcBef>
                <a:spcPts val="350"/>
              </a:spcBef>
              <a:defRPr/>
            </a:lvl4pPr>
            <a:lvl5pPr marL="2023200" indent="-158400">
              <a:spcBef>
                <a:spcPts val="350"/>
              </a:spcBef>
              <a:defRPr/>
            </a:lvl5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</p:spTree>
    <p:extLst>
      <p:ext uri="{BB962C8B-B14F-4D97-AF65-F5344CB8AC3E}">
        <p14:creationId xmlns:p14="http://schemas.microsoft.com/office/powerpoint/2010/main" val="38610335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E94BF44-028A-D838-7052-E1D22E05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CA0DBF9-EA18-4523-26AC-2E5982A6D5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BFF46C33-C529-738D-D657-D2254F2F5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98927-FC47-4E84-A1AD-1BA58500049E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D27F0AE2-14F7-3C25-E679-6487F9A960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A8DBBF1C-7A47-C74E-008D-D8C1315FD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9352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695BD40-F0D6-C4AC-5EE8-1B576767A8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1BD4721-AABD-F5BA-2D2B-629CBD1B8D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27387F5C-93D2-0F5D-EBE2-A4143493D4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61186456-4B5D-9799-43C2-E773BD08F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98927-FC47-4E84-A1AD-1BA58500049E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D10959F-9646-DDC8-502A-180B29E72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DF115EE-EA21-ED5C-D79E-D9C4B1D92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459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D90FADA-B634-C27D-CF3A-911FFB14F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2B14BBD-7F19-B08E-9A5F-B405ECAAF1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04879030-73DD-A3A7-7F2D-4565D0783E8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E100EF8B-9853-6D13-E75F-E05800CDD3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3981210B-FD5C-8B84-D8A0-9D6C17433E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B157D36E-812C-2A14-BF68-13C3C4870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98927-FC47-4E84-A1AD-1BA58500049E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C1331F9C-2B59-BD36-E0BD-BFE5F30F0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7D9DC280-0289-556C-B011-F41FD10FB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4831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5D27681E-2DF7-D2B2-1E65-E6408A7C37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12F173C-C373-B204-323D-0E10970EA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98927-FC47-4E84-A1AD-1BA58500049E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63C7F42-43AB-F8F3-714A-9A21E66B2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8C36C48-05CD-1014-7320-5B1245063F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630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8C24EE05-D7D9-EC7B-3AAE-2AB8965325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98927-FC47-4E84-A1AD-1BA58500049E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456408C3-5870-8890-FD3C-F2B25BC0D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9E8E3ABA-7565-4731-83C3-51C9EC842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707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1271A6E-B3FD-758B-69DD-23E8A091AA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D6550E4-D53B-7F67-E7F5-1EE67AC6A3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41A3814D-6670-87B8-9DBE-3763DAC56A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357E7EB7-5CEC-FCD8-4038-0ED62A310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98927-FC47-4E84-A1AD-1BA58500049E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E547F3E5-A02D-5608-7879-AD60C1CF7D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9709C40-2999-4CA6-9DB2-61EA3BFAC1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623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32A9302-5F61-9D5E-DF83-E1C96CF266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FF1AFB71-A0AF-311D-B4CE-26D57D0187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6B66806E-DF88-FBE5-985E-ED75AB858D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18CEF61E-FE6B-C0CE-A175-5330753443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898927-FC47-4E84-A1AD-1BA58500049E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9E804C7D-9515-2633-E60E-D5B86E291F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9F571A75-7F7F-AB7B-D07D-DA545DC77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845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.emf"/><Relationship Id="rId5" Type="http://schemas.openxmlformats.org/officeDocument/2006/relationships/theme" Target="../theme/theme4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0D9D2B7E-9525-2C44-9E98-B795B9424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4E4DF7DD-3C2F-5120-C679-CE34D309FB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85BF1653-502C-D627-A303-25082A6290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898927-FC47-4E84-A1AD-1BA58500049E}" type="datetimeFigureOut">
              <a:rPr lang="hu-HU" smtClean="0"/>
              <a:t>2023. 06. 05.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7145A51-A522-CDD4-DC19-EF7EFBDDD4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08F627D-732F-091F-D381-8E59A14C14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48847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Csoportba foglalás 16"/>
          <p:cNvGrpSpPr/>
          <p:nvPr/>
        </p:nvGrpSpPr>
        <p:grpSpPr>
          <a:xfrm>
            <a:off x="-7408" y="6335002"/>
            <a:ext cx="12199408" cy="522998"/>
            <a:chOff x="-5556" y="6335002"/>
            <a:chExt cx="9144000" cy="550382"/>
          </a:xfrm>
        </p:grpSpPr>
        <p:sp>
          <p:nvSpPr>
            <p:cNvPr id="18" name="Téglalap 17"/>
            <p:cNvSpPr/>
            <p:nvPr/>
          </p:nvSpPr>
          <p:spPr bwMode="auto">
            <a:xfrm>
              <a:off x="-5556" y="6335002"/>
              <a:ext cx="9144000" cy="550382"/>
            </a:xfrm>
            <a:prstGeom prst="rect">
              <a:avLst/>
            </a:prstGeom>
            <a:gradFill>
              <a:gsLst>
                <a:gs pos="0">
                  <a:srgbClr val="C81426"/>
                </a:gs>
                <a:gs pos="100000">
                  <a:srgbClr val="910B26"/>
                </a:gs>
              </a:gsLst>
              <a:lin ang="0" scaled="0"/>
            </a:gra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40000"/>
                </a:spcBef>
                <a:spcAft>
                  <a:spcPct val="0"/>
                </a:spcAft>
                <a:buClr>
                  <a:schemeClr val="bg2"/>
                </a:buClr>
                <a:buSzPct val="70000"/>
                <a:buFontTx/>
                <a:buNone/>
                <a:tabLst/>
              </a:pPr>
              <a:endParaRPr kumimoji="0" lang="hu-HU" sz="3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riol Regular" panose="02000506040000020003" pitchFamily="2" charset="0"/>
              </a:endParaRPr>
            </a:p>
          </p:txBody>
        </p:sp>
        <p:pic>
          <p:nvPicPr>
            <p:cNvPr id="19" name="Picture 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03" y="6436797"/>
              <a:ext cx="732833" cy="351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48" y="1052514"/>
            <a:ext cx="11931822" cy="51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03187" y="6430339"/>
            <a:ext cx="5449383" cy="313361"/>
          </a:xfrm>
          <a:prstGeom prst="rect">
            <a:avLst/>
          </a:prstGeom>
        </p:spPr>
        <p:txBody>
          <a:bodyPr vert="horz" lIns="91440" tIns="45720" rIns="0" bIns="45720" rtlCol="0" anchor="ctr">
            <a:normAutofit/>
          </a:bodyPr>
          <a:lstStyle>
            <a:lvl1pPr algn="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36000" y="6430339"/>
            <a:ext cx="720000" cy="313361"/>
          </a:xfrm>
          <a:prstGeom prst="rect">
            <a:avLst/>
          </a:prstGeom>
        </p:spPr>
        <p:txBody>
          <a:bodyPr vert="horz" lIns="36000" tIns="45720" rIns="36000" bIns="45720" rtlCol="0" anchor="ctr" anchorCtr="0"/>
          <a:lstStyle>
            <a:lvl1pPr algn="ct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Cím helye 20"/>
          <p:cNvSpPr>
            <a:spLocks noGrp="1"/>
          </p:cNvSpPr>
          <p:nvPr>
            <p:ph type="title"/>
          </p:nvPr>
        </p:nvSpPr>
        <p:spPr>
          <a:xfrm>
            <a:off x="120748" y="115200"/>
            <a:ext cx="11931822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40943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79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1pPr>
      <a:lvl2pPr marL="685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Font typeface="Bariol Regular" panose="02000506040000020003" pitchFamily="2" charset="0"/>
        <a:buChar char="&gt;"/>
        <a:defRPr sz="28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2pPr>
      <a:lvl3pPr marL="1180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Font typeface="Bariol Regular" panose="02000506040000020003" pitchFamily="2" charset="0"/>
        <a:buChar char="–"/>
        <a:defRPr sz="24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3pPr>
      <a:lvl4pPr marL="15660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4pPr>
      <a:lvl5pPr marL="20232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Csoportba foglalás 16"/>
          <p:cNvGrpSpPr/>
          <p:nvPr/>
        </p:nvGrpSpPr>
        <p:grpSpPr>
          <a:xfrm>
            <a:off x="-7408" y="6335002"/>
            <a:ext cx="12199408" cy="522998"/>
            <a:chOff x="-5556" y="6335002"/>
            <a:chExt cx="9144000" cy="550382"/>
          </a:xfrm>
        </p:grpSpPr>
        <p:sp>
          <p:nvSpPr>
            <p:cNvPr id="18" name="Téglalap 17"/>
            <p:cNvSpPr/>
            <p:nvPr/>
          </p:nvSpPr>
          <p:spPr bwMode="auto">
            <a:xfrm>
              <a:off x="-5556" y="6335002"/>
              <a:ext cx="9144000" cy="550382"/>
            </a:xfrm>
            <a:prstGeom prst="rect">
              <a:avLst/>
            </a:prstGeom>
            <a:gradFill>
              <a:gsLst>
                <a:gs pos="0">
                  <a:srgbClr val="C81426"/>
                </a:gs>
                <a:gs pos="100000">
                  <a:srgbClr val="910B26"/>
                </a:gs>
              </a:gsLst>
              <a:lin ang="0" scaled="0"/>
            </a:gra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40000"/>
                </a:spcBef>
                <a:spcAft>
                  <a:spcPct val="0"/>
                </a:spcAft>
                <a:buClr>
                  <a:schemeClr val="bg2"/>
                </a:buClr>
                <a:buSzPct val="70000"/>
                <a:buFontTx/>
                <a:buNone/>
                <a:tabLst/>
              </a:pPr>
              <a:endParaRPr kumimoji="0" lang="hu-HU" sz="3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riol Regular" panose="02000506040000020003" pitchFamily="2" charset="0"/>
              </a:endParaRPr>
            </a:p>
          </p:txBody>
        </p:sp>
        <p:pic>
          <p:nvPicPr>
            <p:cNvPr id="19" name="Picture 8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03" y="6436797"/>
              <a:ext cx="732833" cy="351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48" y="1052514"/>
            <a:ext cx="11931822" cy="51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03187" y="6430339"/>
            <a:ext cx="5449383" cy="313361"/>
          </a:xfrm>
          <a:prstGeom prst="rect">
            <a:avLst/>
          </a:prstGeom>
        </p:spPr>
        <p:txBody>
          <a:bodyPr vert="horz" lIns="91440" tIns="45720" rIns="0" bIns="45720" rtlCol="0" anchor="ctr">
            <a:normAutofit/>
          </a:bodyPr>
          <a:lstStyle>
            <a:lvl1pPr algn="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36000" y="6430339"/>
            <a:ext cx="720000" cy="313361"/>
          </a:xfrm>
          <a:prstGeom prst="rect">
            <a:avLst/>
          </a:prstGeom>
        </p:spPr>
        <p:txBody>
          <a:bodyPr vert="horz" lIns="36000" tIns="45720" rIns="36000" bIns="45720" rtlCol="0" anchor="ctr" anchorCtr="0"/>
          <a:lstStyle>
            <a:lvl1pPr algn="ct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Cím helye 20"/>
          <p:cNvSpPr>
            <a:spLocks noGrp="1"/>
          </p:cNvSpPr>
          <p:nvPr>
            <p:ph type="title"/>
          </p:nvPr>
        </p:nvSpPr>
        <p:spPr>
          <a:xfrm>
            <a:off x="120748" y="115200"/>
            <a:ext cx="11931822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3588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1pPr>
      <a:lvl2pPr marL="685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Font typeface="Bariol Regular" panose="02000506040000020003" pitchFamily="2" charset="0"/>
        <a:buChar char="&gt;"/>
        <a:defRPr sz="28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2pPr>
      <a:lvl3pPr marL="1180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Font typeface="Bariol Regular" panose="02000506040000020003" pitchFamily="2" charset="0"/>
        <a:buChar char="–"/>
        <a:defRPr sz="24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3pPr>
      <a:lvl4pPr marL="15660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4pPr>
      <a:lvl5pPr marL="20232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Csoportba foglalás 16"/>
          <p:cNvGrpSpPr/>
          <p:nvPr/>
        </p:nvGrpSpPr>
        <p:grpSpPr>
          <a:xfrm>
            <a:off x="-7408" y="6335002"/>
            <a:ext cx="12199408" cy="522998"/>
            <a:chOff x="-5556" y="6335002"/>
            <a:chExt cx="9144000" cy="550382"/>
          </a:xfrm>
        </p:grpSpPr>
        <p:sp>
          <p:nvSpPr>
            <p:cNvPr id="18" name="Téglalap 17"/>
            <p:cNvSpPr/>
            <p:nvPr/>
          </p:nvSpPr>
          <p:spPr bwMode="auto">
            <a:xfrm>
              <a:off x="-5556" y="6335002"/>
              <a:ext cx="9144000" cy="550382"/>
            </a:xfrm>
            <a:prstGeom prst="rect">
              <a:avLst/>
            </a:prstGeom>
            <a:gradFill>
              <a:gsLst>
                <a:gs pos="0">
                  <a:srgbClr val="C81426"/>
                </a:gs>
                <a:gs pos="100000">
                  <a:srgbClr val="910B26"/>
                </a:gs>
              </a:gsLst>
              <a:lin ang="0" scaled="0"/>
            </a:gradFill>
            <a:ln>
              <a:noFill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1" fontAlgn="base" latinLnBrk="0" hangingPunct="1">
                <a:lnSpc>
                  <a:spcPct val="100000"/>
                </a:lnSpc>
                <a:spcBef>
                  <a:spcPct val="40000"/>
                </a:spcBef>
                <a:spcAft>
                  <a:spcPct val="0"/>
                </a:spcAft>
                <a:buClr>
                  <a:schemeClr val="bg2"/>
                </a:buClr>
                <a:buSzPct val="70000"/>
                <a:buFontTx/>
                <a:buNone/>
                <a:tabLst/>
              </a:pPr>
              <a:endParaRPr kumimoji="0" lang="hu-HU" sz="3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Bariol Regular" panose="02000506040000020003" pitchFamily="2" charset="0"/>
              </a:endParaRPr>
            </a:p>
          </p:txBody>
        </p:sp>
        <p:pic>
          <p:nvPicPr>
            <p:cNvPr id="19" name="Picture 8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503" y="6436797"/>
              <a:ext cx="732833" cy="351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48" y="1052514"/>
            <a:ext cx="11931822" cy="515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03187" y="6430339"/>
            <a:ext cx="5449383" cy="313361"/>
          </a:xfrm>
          <a:prstGeom prst="rect">
            <a:avLst/>
          </a:prstGeom>
        </p:spPr>
        <p:txBody>
          <a:bodyPr vert="horz" lIns="91440" tIns="45720" rIns="0" bIns="45720" rtlCol="0" anchor="ctr">
            <a:normAutofit/>
          </a:bodyPr>
          <a:lstStyle>
            <a:lvl1pPr algn="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36000" y="6430339"/>
            <a:ext cx="720000" cy="313361"/>
          </a:xfrm>
          <a:prstGeom prst="rect">
            <a:avLst/>
          </a:prstGeom>
        </p:spPr>
        <p:txBody>
          <a:bodyPr vert="horz" lIns="36000" tIns="45720" rIns="36000" bIns="45720" rtlCol="0" anchor="ctr" anchorCtr="0"/>
          <a:lstStyle>
            <a:lvl1pPr algn="ctr">
              <a:defRPr sz="1400">
                <a:solidFill>
                  <a:schemeClr val="bg1"/>
                </a:solidFill>
                <a:latin typeface="Bariol Regular" panose="02000506040000020003" pitchFamily="2" charset="0"/>
              </a:defRPr>
            </a:lvl1pPr>
          </a:lstStyle>
          <a:p>
            <a:fld id="{62335654-90F8-4194-867C-9ECCE976E4E8}" type="slidenum">
              <a:rPr lang="en-US" smtClean="0"/>
              <a:t>‹#›</a:t>
            </a:fld>
            <a:endParaRPr lang="en-US"/>
          </a:p>
        </p:txBody>
      </p:sp>
      <p:sp>
        <p:nvSpPr>
          <p:cNvPr id="21" name="Cím helye 20"/>
          <p:cNvSpPr>
            <a:spLocks noGrp="1"/>
          </p:cNvSpPr>
          <p:nvPr>
            <p:ph type="title"/>
          </p:nvPr>
        </p:nvSpPr>
        <p:spPr>
          <a:xfrm>
            <a:off x="120748" y="115200"/>
            <a:ext cx="11931822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42319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200"/>
        </a:spcBef>
        <a:buClr>
          <a:schemeClr val="tx2"/>
        </a:buClr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1pPr>
      <a:lvl2pPr marL="685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Font typeface="Bariol Regular" panose="02000506040000020003" pitchFamily="2" charset="0"/>
        <a:buChar char="&gt;"/>
        <a:defRPr sz="28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2pPr>
      <a:lvl3pPr marL="1180800" indent="-216000" algn="l" defTabSz="914400" rtl="0" eaLnBrk="1" latinLnBrk="0" hangingPunct="1">
        <a:lnSpc>
          <a:spcPct val="100000"/>
        </a:lnSpc>
        <a:spcBef>
          <a:spcPts val="400"/>
        </a:spcBef>
        <a:buClr>
          <a:schemeClr val="tx2"/>
        </a:buClr>
        <a:buFont typeface="Bariol Regular" panose="02000506040000020003" pitchFamily="2" charset="0"/>
        <a:buChar char="–"/>
        <a:defRPr sz="24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3pPr>
      <a:lvl4pPr marL="15660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4pPr>
      <a:lvl5pPr marL="2023200" indent="-158400" algn="l" defTabSz="914400" rtl="0" eaLnBrk="1" latinLnBrk="0" hangingPunct="1">
        <a:lnSpc>
          <a:spcPct val="100000"/>
        </a:lnSpc>
        <a:spcBef>
          <a:spcPts val="35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Bariol Regular" panose="02000506040000020003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8_87131D7D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gif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A_66A21120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19_A01816A8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20_F6F1F0AC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18/10/relationships/comments" Target="../comments/modernComment_10E_93303320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u-HU" sz="6000">
                <a:solidFill>
                  <a:srgbClr val="910A26"/>
                </a:solidFill>
                <a:cs typeface="Calibri"/>
              </a:rPr>
              <a:t>Wireless kontroller fejlesztése </a:t>
            </a:r>
            <a:br>
              <a:rPr lang="hu-HU">
                <a:solidFill>
                  <a:srgbClr val="910A26"/>
                </a:solidFill>
                <a:cs typeface="Calibri"/>
              </a:rPr>
            </a:br>
            <a:r>
              <a:rPr lang="hu-HU" sz="6000">
                <a:solidFill>
                  <a:srgbClr val="910A26"/>
                </a:solidFill>
                <a:cs typeface="Calibri"/>
              </a:rPr>
              <a:t>robotvezérléshez</a:t>
            </a:r>
            <a:endParaRPr lang="hu-HU"/>
          </a:p>
        </p:txBody>
      </p:sp>
      <p:sp>
        <p:nvSpPr>
          <p:cNvPr id="12" name="Alcím 11"/>
          <p:cNvSpPr>
            <a:spLocks noGrp="1"/>
          </p:cNvSpPr>
          <p:nvPr>
            <p:ph type="subTitle" idx="1"/>
          </p:nvPr>
        </p:nvSpPr>
        <p:spPr>
          <a:xfrm>
            <a:off x="593388" y="3636000"/>
            <a:ext cx="5502612" cy="1260000"/>
          </a:xfrm>
        </p:spPr>
        <p:txBody>
          <a:bodyPr/>
          <a:lstStyle/>
          <a:p>
            <a:r>
              <a:rPr lang="hu-HU" noProof="0"/>
              <a:t>2023.06.04 	</a:t>
            </a:r>
          </a:p>
        </p:txBody>
      </p:sp>
      <p:sp>
        <p:nvSpPr>
          <p:cNvPr id="4" name="Alcím 11">
            <a:extLst>
              <a:ext uri="{FF2B5EF4-FFF2-40B4-BE49-F238E27FC236}">
                <a16:creationId xmlns:a16="http://schemas.microsoft.com/office/drawing/2014/main" id="{4F6B29C4-79F8-47A2-A45E-EE37A9718A01}"/>
              </a:ext>
            </a:extLst>
          </p:cNvPr>
          <p:cNvSpPr txBox="1">
            <a:spLocks/>
          </p:cNvSpPr>
          <p:nvPr/>
        </p:nvSpPr>
        <p:spPr>
          <a:xfrm>
            <a:off x="6096000" y="3636000"/>
            <a:ext cx="5502612" cy="1260000"/>
          </a:xfrm>
          <a:prstGeom prst="rect">
            <a:avLst/>
          </a:prstGeom>
        </p:spPr>
        <p:txBody>
          <a:bodyPr vert="horz" lIns="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Clr>
                <a:schemeClr val="tx2"/>
              </a:buClr>
              <a:buFont typeface="Arial" panose="020B0604020202020204" pitchFamily="34" charset="0"/>
              <a:buNone/>
              <a:defRPr sz="32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None/>
              <a:defRPr sz="20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400"/>
              </a:spcBef>
              <a:buClr>
                <a:schemeClr val="tx2"/>
              </a:buClr>
              <a:buFont typeface="Bariol Regular" panose="02000506040000020003" pitchFamily="2" charset="0"/>
              <a:buNone/>
              <a:defRPr sz="18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350"/>
              </a:spcBef>
              <a:buClr>
                <a:schemeClr val="tx2"/>
              </a:buClr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Bariol Regular" panose="02000506040000020003" pitchFamily="2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hu-HU"/>
              <a:t>Puskás </a:t>
            </a:r>
            <a:r>
              <a:rPr lang="hu-HU" err="1"/>
              <a:t>Timea</a:t>
            </a:r>
            <a:r>
              <a:rPr lang="hu-HU"/>
              <a:t>, Komáromi Sándor</a:t>
            </a:r>
          </a:p>
          <a:p>
            <a:pPr algn="r"/>
            <a:r>
              <a:rPr lang="hu-HU"/>
              <a:t>Konzulens: Dr. Nagy Ákos</a:t>
            </a:r>
          </a:p>
          <a:p>
            <a:endParaRPr lang="hu-HU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239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350AF1F7-9B50-259D-FE43-ACF9493C50FF}"/>
              </a:ext>
            </a:extLst>
          </p:cNvPr>
          <p:cNvSpPr/>
          <p:nvPr/>
        </p:nvSpPr>
        <p:spPr>
          <a:xfrm>
            <a:off x="51797" y="-14996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CAE91C21-500E-182F-1315-799B82A4712C}"/>
              </a:ext>
            </a:extLst>
          </p:cNvPr>
          <p:cNvSpPr/>
          <p:nvPr/>
        </p:nvSpPr>
        <p:spPr>
          <a:xfrm>
            <a:off x="0" y="-14997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sz="4400" dirty="0">
                <a:ea typeface="Calibri"/>
                <a:cs typeface="Calibri"/>
              </a:rPr>
              <a:t>Irányítási mechanizmus</a:t>
            </a:r>
            <a:endParaRPr lang="en-US" sz="4400" dirty="0">
              <a:ea typeface="Calibri"/>
              <a:cs typeface="Calibri"/>
            </a:endParaRPr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D6D12487-E718-4E63-3F3D-6D68D3C02736}"/>
              </a:ext>
            </a:extLst>
          </p:cNvPr>
          <p:cNvSpPr/>
          <p:nvPr/>
        </p:nvSpPr>
        <p:spPr>
          <a:xfrm>
            <a:off x="241161" y="1125416"/>
            <a:ext cx="4009504" cy="556217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38FE4D51-DAC9-65C9-822B-0120A758EC3E}"/>
              </a:ext>
            </a:extLst>
          </p:cNvPr>
          <p:cNvSpPr/>
          <p:nvPr/>
        </p:nvSpPr>
        <p:spPr>
          <a:xfrm>
            <a:off x="4468091" y="1125414"/>
            <a:ext cx="3221182" cy="556217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AEEA79E9-2650-CDDB-86AF-EAB45C08E742}"/>
              </a:ext>
            </a:extLst>
          </p:cNvPr>
          <p:cNvSpPr/>
          <p:nvPr/>
        </p:nvSpPr>
        <p:spPr>
          <a:xfrm>
            <a:off x="7888778" y="1125414"/>
            <a:ext cx="4009505" cy="556217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9" name="Téglalap: lekerekített 4">
            <a:extLst>
              <a:ext uri="{FF2B5EF4-FFF2-40B4-BE49-F238E27FC236}">
                <a16:creationId xmlns:a16="http://schemas.microsoft.com/office/drawing/2014/main" id="{8B99E671-BBC7-A1AB-6244-179764187EB8}"/>
              </a:ext>
            </a:extLst>
          </p:cNvPr>
          <p:cNvSpPr/>
          <p:nvPr/>
        </p:nvSpPr>
        <p:spPr>
          <a:xfrm>
            <a:off x="567238" y="1048090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cs typeface="Calibri"/>
              </a:rPr>
              <a:t>Távirányító</a:t>
            </a:r>
            <a:endParaRPr lang="en-US" b="1" dirty="0">
              <a:cs typeface="Calibri"/>
            </a:endParaRPr>
          </a:p>
        </p:txBody>
      </p:sp>
      <p:sp>
        <p:nvSpPr>
          <p:cNvPr id="10" name="Téglalap: lekerekített 4">
            <a:extLst>
              <a:ext uri="{FF2B5EF4-FFF2-40B4-BE49-F238E27FC236}">
                <a16:creationId xmlns:a16="http://schemas.microsoft.com/office/drawing/2014/main" id="{0886EF2A-D682-DBF9-469C-867FAE286151}"/>
              </a:ext>
            </a:extLst>
          </p:cNvPr>
          <p:cNvSpPr/>
          <p:nvPr/>
        </p:nvSpPr>
        <p:spPr>
          <a:xfrm>
            <a:off x="4641318" y="1048089"/>
            <a:ext cx="2856806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cs typeface="Calibri"/>
              </a:rPr>
              <a:t>Laptop</a:t>
            </a:r>
            <a:endParaRPr lang="en-US" b="1" dirty="0">
              <a:cs typeface="Calibri"/>
            </a:endParaRPr>
          </a:p>
        </p:txBody>
      </p:sp>
      <p:sp>
        <p:nvSpPr>
          <p:cNvPr id="11" name="Téglalap: lekerekített 4">
            <a:extLst>
              <a:ext uri="{FF2B5EF4-FFF2-40B4-BE49-F238E27FC236}">
                <a16:creationId xmlns:a16="http://schemas.microsoft.com/office/drawing/2014/main" id="{60766067-06B4-B655-7E1F-5636C3478CA8}"/>
              </a:ext>
            </a:extLst>
          </p:cNvPr>
          <p:cNvSpPr/>
          <p:nvPr/>
        </p:nvSpPr>
        <p:spPr>
          <a:xfrm>
            <a:off x="8214855" y="1048089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cs typeface="Calibri"/>
              </a:rPr>
              <a:t>Robot</a:t>
            </a:r>
            <a:endParaRPr lang="en-US" b="1" dirty="0">
              <a:cs typeface="Calibri"/>
            </a:endParaRPr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51CA40EC-7AEF-406A-4BF7-59379432482C}"/>
              </a:ext>
            </a:extLst>
          </p:cNvPr>
          <p:cNvSpPr/>
          <p:nvPr/>
        </p:nvSpPr>
        <p:spPr>
          <a:xfrm>
            <a:off x="1324688" y="1916826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endParaRPr lang="en-US" b="1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C4406A5A-B5D6-F520-061E-297F7753A9EB}"/>
              </a:ext>
            </a:extLst>
          </p:cNvPr>
          <p:cNvSpPr/>
          <p:nvPr/>
        </p:nvSpPr>
        <p:spPr>
          <a:xfrm>
            <a:off x="8972305" y="1916824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endParaRPr lang="en-US" b="1" dirty="0"/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715C04B2-7195-BE7D-0F9A-611835898BED}"/>
              </a:ext>
            </a:extLst>
          </p:cNvPr>
          <p:cNvSpPr/>
          <p:nvPr/>
        </p:nvSpPr>
        <p:spPr>
          <a:xfrm>
            <a:off x="5174776" y="1916824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ROS2</a:t>
            </a:r>
            <a:endParaRPr lang="en-US" b="1" dirty="0"/>
          </a:p>
        </p:txBody>
      </p:sp>
      <p:sp>
        <p:nvSpPr>
          <p:cNvPr id="16" name="Nyíl: balra-jobbra mutató 15">
            <a:extLst>
              <a:ext uri="{FF2B5EF4-FFF2-40B4-BE49-F238E27FC236}">
                <a16:creationId xmlns:a16="http://schemas.microsoft.com/office/drawing/2014/main" id="{CB5BF275-9349-8F51-99B2-369073ABA76C}"/>
              </a:ext>
            </a:extLst>
          </p:cNvPr>
          <p:cNvSpPr/>
          <p:nvPr/>
        </p:nvSpPr>
        <p:spPr>
          <a:xfrm>
            <a:off x="3128357" y="5951907"/>
            <a:ext cx="2549236" cy="648393"/>
          </a:xfrm>
          <a:prstGeom prst="leftRight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WIFI</a:t>
            </a:r>
          </a:p>
        </p:txBody>
      </p:sp>
      <p:sp>
        <p:nvSpPr>
          <p:cNvPr id="17" name="Nyíl: balra-jobbra mutató 16">
            <a:extLst>
              <a:ext uri="{FF2B5EF4-FFF2-40B4-BE49-F238E27FC236}">
                <a16:creationId xmlns:a16="http://schemas.microsoft.com/office/drawing/2014/main" id="{1AF5A992-E599-7AF2-6737-B8B159973250}"/>
              </a:ext>
            </a:extLst>
          </p:cNvPr>
          <p:cNvSpPr/>
          <p:nvPr/>
        </p:nvSpPr>
        <p:spPr>
          <a:xfrm>
            <a:off x="6554585" y="5972692"/>
            <a:ext cx="2468882" cy="648393"/>
          </a:xfrm>
          <a:prstGeom prst="leftRight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USB</a:t>
            </a:r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3C0120A6-B5A9-013B-7ADC-D843EFCDC76F}"/>
              </a:ext>
            </a:extLst>
          </p:cNvPr>
          <p:cNvSpPr/>
          <p:nvPr/>
        </p:nvSpPr>
        <p:spPr>
          <a:xfrm>
            <a:off x="6192029" y="5584315"/>
            <a:ext cx="1304996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uROS</a:t>
            </a:r>
            <a:r>
              <a:rPr lang="hu-HU" b="1" dirty="0"/>
              <a:t> </a:t>
            </a:r>
            <a:r>
              <a:rPr lang="hu-HU" b="1" dirty="0" err="1"/>
              <a:t>Agent</a:t>
            </a:r>
            <a:endParaRPr lang="en-US" b="1" dirty="0"/>
          </a:p>
        </p:txBody>
      </p:sp>
      <p:sp>
        <p:nvSpPr>
          <p:cNvPr id="19" name="Téglalap 18">
            <a:extLst>
              <a:ext uri="{FF2B5EF4-FFF2-40B4-BE49-F238E27FC236}">
                <a16:creationId xmlns:a16="http://schemas.microsoft.com/office/drawing/2014/main" id="{5235B5CF-B18D-B219-A842-96436D1055BE}"/>
              </a:ext>
            </a:extLst>
          </p:cNvPr>
          <p:cNvSpPr/>
          <p:nvPr/>
        </p:nvSpPr>
        <p:spPr>
          <a:xfrm>
            <a:off x="4670706" y="5584316"/>
            <a:ext cx="1304996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uROS</a:t>
            </a:r>
            <a:r>
              <a:rPr lang="hu-HU" b="1" dirty="0"/>
              <a:t> </a:t>
            </a:r>
            <a:r>
              <a:rPr lang="hu-HU" b="1" dirty="0" err="1"/>
              <a:t>Agent</a:t>
            </a:r>
            <a:endParaRPr lang="en-US" b="1" dirty="0"/>
          </a:p>
        </p:txBody>
      </p:sp>
      <p:sp>
        <p:nvSpPr>
          <p:cNvPr id="21" name="Téglalap 20">
            <a:extLst>
              <a:ext uri="{FF2B5EF4-FFF2-40B4-BE49-F238E27FC236}">
                <a16:creationId xmlns:a16="http://schemas.microsoft.com/office/drawing/2014/main" id="{E699B2C6-3031-857C-9AA5-CC2E7F84222C}"/>
              </a:ext>
            </a:extLst>
          </p:cNvPr>
          <p:cNvSpPr/>
          <p:nvPr/>
        </p:nvSpPr>
        <p:spPr>
          <a:xfrm>
            <a:off x="8972305" y="602583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r>
              <a:rPr lang="hu-HU" b="1" dirty="0"/>
              <a:t> </a:t>
            </a:r>
            <a:r>
              <a:rPr lang="hu-HU" b="1" dirty="0" err="1"/>
              <a:t>thread</a:t>
            </a:r>
            <a:endParaRPr lang="en-US" b="1" dirty="0"/>
          </a:p>
        </p:txBody>
      </p:sp>
      <p:sp>
        <p:nvSpPr>
          <p:cNvPr id="20" name="Téglalap 19">
            <a:extLst>
              <a:ext uri="{FF2B5EF4-FFF2-40B4-BE49-F238E27FC236}">
                <a16:creationId xmlns:a16="http://schemas.microsoft.com/office/drawing/2014/main" id="{C324D8CA-F096-18FC-2563-0480A4E822FC}"/>
              </a:ext>
            </a:extLst>
          </p:cNvPr>
          <p:cNvSpPr/>
          <p:nvPr/>
        </p:nvSpPr>
        <p:spPr>
          <a:xfrm>
            <a:off x="1324688" y="5973563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r>
              <a:rPr lang="hu-HU" b="1" dirty="0"/>
              <a:t> </a:t>
            </a:r>
            <a:r>
              <a:rPr lang="hu-HU" b="1" dirty="0" err="1"/>
              <a:t>thread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437868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350AF1F7-9B50-259D-FE43-ACF9493C50FF}"/>
              </a:ext>
            </a:extLst>
          </p:cNvPr>
          <p:cNvSpPr/>
          <p:nvPr/>
        </p:nvSpPr>
        <p:spPr>
          <a:xfrm>
            <a:off x="51797" y="-14996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CAE91C21-500E-182F-1315-799B82A4712C}"/>
              </a:ext>
            </a:extLst>
          </p:cNvPr>
          <p:cNvSpPr/>
          <p:nvPr/>
        </p:nvSpPr>
        <p:spPr>
          <a:xfrm>
            <a:off x="0" y="-14997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sz="4400" dirty="0">
                <a:ea typeface="Calibri"/>
                <a:cs typeface="Calibri"/>
              </a:rPr>
              <a:t>Irányítási mechanizmus</a:t>
            </a:r>
            <a:endParaRPr lang="en-US" sz="4400" dirty="0">
              <a:ea typeface="Calibri"/>
              <a:cs typeface="Calibri"/>
            </a:endParaRPr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D6D12487-E718-4E63-3F3D-6D68D3C02736}"/>
              </a:ext>
            </a:extLst>
          </p:cNvPr>
          <p:cNvSpPr/>
          <p:nvPr/>
        </p:nvSpPr>
        <p:spPr>
          <a:xfrm>
            <a:off x="241161" y="1125416"/>
            <a:ext cx="4009504" cy="556217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38FE4D51-DAC9-65C9-822B-0120A758EC3E}"/>
              </a:ext>
            </a:extLst>
          </p:cNvPr>
          <p:cNvSpPr/>
          <p:nvPr/>
        </p:nvSpPr>
        <p:spPr>
          <a:xfrm>
            <a:off x="4468091" y="1125414"/>
            <a:ext cx="3221182" cy="556217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AEEA79E9-2650-CDDB-86AF-EAB45C08E742}"/>
              </a:ext>
            </a:extLst>
          </p:cNvPr>
          <p:cNvSpPr/>
          <p:nvPr/>
        </p:nvSpPr>
        <p:spPr>
          <a:xfrm>
            <a:off x="7888778" y="1125414"/>
            <a:ext cx="4009505" cy="556217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9" name="Téglalap: lekerekített 4">
            <a:extLst>
              <a:ext uri="{FF2B5EF4-FFF2-40B4-BE49-F238E27FC236}">
                <a16:creationId xmlns:a16="http://schemas.microsoft.com/office/drawing/2014/main" id="{8B99E671-BBC7-A1AB-6244-179764187EB8}"/>
              </a:ext>
            </a:extLst>
          </p:cNvPr>
          <p:cNvSpPr/>
          <p:nvPr/>
        </p:nvSpPr>
        <p:spPr>
          <a:xfrm>
            <a:off x="567238" y="1048090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cs typeface="Calibri"/>
              </a:rPr>
              <a:t>Távirányító</a:t>
            </a:r>
            <a:endParaRPr lang="en-US" b="1" dirty="0">
              <a:cs typeface="Calibri"/>
            </a:endParaRPr>
          </a:p>
        </p:txBody>
      </p:sp>
      <p:sp>
        <p:nvSpPr>
          <p:cNvPr id="10" name="Téglalap: lekerekített 4">
            <a:extLst>
              <a:ext uri="{FF2B5EF4-FFF2-40B4-BE49-F238E27FC236}">
                <a16:creationId xmlns:a16="http://schemas.microsoft.com/office/drawing/2014/main" id="{0886EF2A-D682-DBF9-469C-867FAE286151}"/>
              </a:ext>
            </a:extLst>
          </p:cNvPr>
          <p:cNvSpPr/>
          <p:nvPr/>
        </p:nvSpPr>
        <p:spPr>
          <a:xfrm>
            <a:off x="4641318" y="1048089"/>
            <a:ext cx="2856806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cs typeface="Calibri"/>
              </a:rPr>
              <a:t>Laptop</a:t>
            </a:r>
            <a:endParaRPr lang="en-US" b="1" dirty="0">
              <a:cs typeface="Calibri"/>
            </a:endParaRPr>
          </a:p>
        </p:txBody>
      </p:sp>
      <p:sp>
        <p:nvSpPr>
          <p:cNvPr id="11" name="Téglalap: lekerekített 4">
            <a:extLst>
              <a:ext uri="{FF2B5EF4-FFF2-40B4-BE49-F238E27FC236}">
                <a16:creationId xmlns:a16="http://schemas.microsoft.com/office/drawing/2014/main" id="{60766067-06B4-B655-7E1F-5636C3478CA8}"/>
              </a:ext>
            </a:extLst>
          </p:cNvPr>
          <p:cNvSpPr/>
          <p:nvPr/>
        </p:nvSpPr>
        <p:spPr>
          <a:xfrm>
            <a:off x="8214855" y="1048089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cs typeface="Calibri"/>
              </a:rPr>
              <a:t>Robot</a:t>
            </a:r>
            <a:endParaRPr lang="en-US" b="1" dirty="0">
              <a:cs typeface="Calibri"/>
            </a:endParaRPr>
          </a:p>
        </p:txBody>
      </p:sp>
      <p:sp>
        <p:nvSpPr>
          <p:cNvPr id="31" name="Nyíl: lefelé mutató 30">
            <a:extLst>
              <a:ext uri="{FF2B5EF4-FFF2-40B4-BE49-F238E27FC236}">
                <a16:creationId xmlns:a16="http://schemas.microsoft.com/office/drawing/2014/main" id="{BAC69F2B-1553-CA46-30C4-C619ACFD61F0}"/>
              </a:ext>
            </a:extLst>
          </p:cNvPr>
          <p:cNvSpPr/>
          <p:nvPr/>
        </p:nvSpPr>
        <p:spPr>
          <a:xfrm>
            <a:off x="6126954" y="4643278"/>
            <a:ext cx="525778" cy="1071258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51CA40EC-7AEF-406A-4BF7-59379432482C}"/>
              </a:ext>
            </a:extLst>
          </p:cNvPr>
          <p:cNvSpPr/>
          <p:nvPr/>
        </p:nvSpPr>
        <p:spPr>
          <a:xfrm>
            <a:off x="1324688" y="1916826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endParaRPr lang="en-US" b="1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C4406A5A-B5D6-F520-061E-297F7753A9EB}"/>
              </a:ext>
            </a:extLst>
          </p:cNvPr>
          <p:cNvSpPr/>
          <p:nvPr/>
        </p:nvSpPr>
        <p:spPr>
          <a:xfrm>
            <a:off x="8972305" y="1916824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endParaRPr lang="en-US" b="1" dirty="0"/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715C04B2-7195-BE7D-0F9A-611835898BED}"/>
              </a:ext>
            </a:extLst>
          </p:cNvPr>
          <p:cNvSpPr/>
          <p:nvPr/>
        </p:nvSpPr>
        <p:spPr>
          <a:xfrm>
            <a:off x="5174776" y="1916824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ROS2</a:t>
            </a:r>
            <a:endParaRPr lang="en-US" b="1" dirty="0"/>
          </a:p>
        </p:txBody>
      </p:sp>
      <p:sp>
        <p:nvSpPr>
          <p:cNvPr id="16" name="Nyíl: balra-jobbra mutató 15">
            <a:extLst>
              <a:ext uri="{FF2B5EF4-FFF2-40B4-BE49-F238E27FC236}">
                <a16:creationId xmlns:a16="http://schemas.microsoft.com/office/drawing/2014/main" id="{CB5BF275-9349-8F51-99B2-369073ABA76C}"/>
              </a:ext>
            </a:extLst>
          </p:cNvPr>
          <p:cNvSpPr/>
          <p:nvPr/>
        </p:nvSpPr>
        <p:spPr>
          <a:xfrm>
            <a:off x="3128357" y="5951907"/>
            <a:ext cx="2549236" cy="648393"/>
          </a:xfrm>
          <a:prstGeom prst="leftRight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WIFI</a:t>
            </a:r>
          </a:p>
        </p:txBody>
      </p:sp>
      <p:sp>
        <p:nvSpPr>
          <p:cNvPr id="19" name="Téglalap 18">
            <a:extLst>
              <a:ext uri="{FF2B5EF4-FFF2-40B4-BE49-F238E27FC236}">
                <a16:creationId xmlns:a16="http://schemas.microsoft.com/office/drawing/2014/main" id="{5235B5CF-B18D-B219-A842-96436D1055BE}"/>
              </a:ext>
            </a:extLst>
          </p:cNvPr>
          <p:cNvSpPr/>
          <p:nvPr/>
        </p:nvSpPr>
        <p:spPr>
          <a:xfrm>
            <a:off x="4670706" y="5584316"/>
            <a:ext cx="1304996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uROS</a:t>
            </a:r>
            <a:r>
              <a:rPr lang="hu-HU" b="1" dirty="0"/>
              <a:t> </a:t>
            </a:r>
            <a:r>
              <a:rPr lang="hu-HU" b="1" dirty="0" err="1"/>
              <a:t>Agent</a:t>
            </a:r>
            <a:endParaRPr lang="en-US" b="1" dirty="0"/>
          </a:p>
        </p:txBody>
      </p:sp>
      <p:sp>
        <p:nvSpPr>
          <p:cNvPr id="17" name="Nyíl: balra-jobbra mutató 16">
            <a:extLst>
              <a:ext uri="{FF2B5EF4-FFF2-40B4-BE49-F238E27FC236}">
                <a16:creationId xmlns:a16="http://schemas.microsoft.com/office/drawing/2014/main" id="{1AF5A992-E599-7AF2-6737-B8B159973250}"/>
              </a:ext>
            </a:extLst>
          </p:cNvPr>
          <p:cNvSpPr/>
          <p:nvPr/>
        </p:nvSpPr>
        <p:spPr>
          <a:xfrm>
            <a:off x="6554585" y="5972692"/>
            <a:ext cx="2468882" cy="648393"/>
          </a:xfrm>
          <a:prstGeom prst="leftRight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USB</a:t>
            </a:r>
          </a:p>
        </p:txBody>
      </p:sp>
      <p:sp>
        <p:nvSpPr>
          <p:cNvPr id="26" name="Nyíl: felfelé mutató 25">
            <a:extLst>
              <a:ext uri="{FF2B5EF4-FFF2-40B4-BE49-F238E27FC236}">
                <a16:creationId xmlns:a16="http://schemas.microsoft.com/office/drawing/2014/main" id="{ACAA895A-2B22-40B2-EE45-1ED983685A93}"/>
              </a:ext>
            </a:extLst>
          </p:cNvPr>
          <p:cNvSpPr/>
          <p:nvPr/>
        </p:nvSpPr>
        <p:spPr>
          <a:xfrm>
            <a:off x="9220963" y="3761505"/>
            <a:ext cx="594360" cy="2660073"/>
          </a:xfrm>
          <a:prstGeom prst="up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3C0120A6-B5A9-013B-7ADC-D843EFCDC76F}"/>
              </a:ext>
            </a:extLst>
          </p:cNvPr>
          <p:cNvSpPr/>
          <p:nvPr/>
        </p:nvSpPr>
        <p:spPr>
          <a:xfrm>
            <a:off x="6192029" y="5584315"/>
            <a:ext cx="1304996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uROS</a:t>
            </a:r>
            <a:r>
              <a:rPr lang="hu-HU" b="1" dirty="0"/>
              <a:t> </a:t>
            </a:r>
            <a:r>
              <a:rPr lang="hu-HU" b="1" dirty="0" err="1"/>
              <a:t>Agent</a:t>
            </a:r>
            <a:endParaRPr lang="en-US" b="1" dirty="0"/>
          </a:p>
        </p:txBody>
      </p:sp>
      <p:sp>
        <p:nvSpPr>
          <p:cNvPr id="21" name="Téglalap 20">
            <a:extLst>
              <a:ext uri="{FF2B5EF4-FFF2-40B4-BE49-F238E27FC236}">
                <a16:creationId xmlns:a16="http://schemas.microsoft.com/office/drawing/2014/main" id="{E699B2C6-3031-857C-9AA5-CC2E7F84222C}"/>
              </a:ext>
            </a:extLst>
          </p:cNvPr>
          <p:cNvSpPr/>
          <p:nvPr/>
        </p:nvSpPr>
        <p:spPr>
          <a:xfrm>
            <a:off x="8972305" y="602583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r>
              <a:rPr lang="hu-HU" b="1" dirty="0"/>
              <a:t> </a:t>
            </a:r>
            <a:r>
              <a:rPr lang="hu-HU" b="1" dirty="0" err="1"/>
              <a:t>thread</a:t>
            </a:r>
            <a:endParaRPr lang="en-US" b="1" dirty="0"/>
          </a:p>
        </p:txBody>
      </p:sp>
      <p:sp>
        <p:nvSpPr>
          <p:cNvPr id="22" name="Téglalap 21">
            <a:extLst>
              <a:ext uri="{FF2B5EF4-FFF2-40B4-BE49-F238E27FC236}">
                <a16:creationId xmlns:a16="http://schemas.microsoft.com/office/drawing/2014/main" id="{7FA28D28-7205-01D5-5984-243DFF63B322}"/>
              </a:ext>
            </a:extLst>
          </p:cNvPr>
          <p:cNvSpPr/>
          <p:nvPr/>
        </p:nvSpPr>
        <p:spPr>
          <a:xfrm>
            <a:off x="8972305" y="512861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Control</a:t>
            </a:r>
            <a:r>
              <a:rPr lang="hu-HU" b="1" dirty="0"/>
              <a:t> </a:t>
            </a:r>
            <a:r>
              <a:rPr lang="hu-HU" b="1" dirty="0" err="1"/>
              <a:t>Thread</a:t>
            </a:r>
            <a:endParaRPr lang="en-US" b="1" dirty="0"/>
          </a:p>
        </p:txBody>
      </p:sp>
      <p:sp>
        <p:nvSpPr>
          <p:cNvPr id="29" name="Nyíl: lefelé mutató 28">
            <a:extLst>
              <a:ext uri="{FF2B5EF4-FFF2-40B4-BE49-F238E27FC236}">
                <a16:creationId xmlns:a16="http://schemas.microsoft.com/office/drawing/2014/main" id="{B5F19A38-23A4-CA1E-302A-DA8563CB90CB}"/>
              </a:ext>
            </a:extLst>
          </p:cNvPr>
          <p:cNvSpPr/>
          <p:nvPr/>
        </p:nvSpPr>
        <p:spPr>
          <a:xfrm>
            <a:off x="2527524" y="4706144"/>
            <a:ext cx="525778" cy="1420272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Téglalap 22">
            <a:extLst>
              <a:ext uri="{FF2B5EF4-FFF2-40B4-BE49-F238E27FC236}">
                <a16:creationId xmlns:a16="http://schemas.microsoft.com/office/drawing/2014/main" id="{0B3B84D8-D890-9A64-661B-A55410B9E077}"/>
              </a:ext>
            </a:extLst>
          </p:cNvPr>
          <p:cNvSpPr/>
          <p:nvPr/>
        </p:nvSpPr>
        <p:spPr>
          <a:xfrm>
            <a:off x="8972305" y="423139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Motor </a:t>
            </a:r>
            <a:r>
              <a:rPr lang="hu-HU" b="1" dirty="0" err="1"/>
              <a:t>Controller</a:t>
            </a:r>
            <a:endParaRPr lang="en-US" b="1" dirty="0"/>
          </a:p>
        </p:txBody>
      </p:sp>
      <p:sp>
        <p:nvSpPr>
          <p:cNvPr id="25" name="Téglalap 24">
            <a:extLst>
              <a:ext uri="{FF2B5EF4-FFF2-40B4-BE49-F238E27FC236}">
                <a16:creationId xmlns:a16="http://schemas.microsoft.com/office/drawing/2014/main" id="{50720060-144D-9F1A-AAD6-FAE6936754FF}"/>
              </a:ext>
            </a:extLst>
          </p:cNvPr>
          <p:cNvSpPr/>
          <p:nvPr/>
        </p:nvSpPr>
        <p:spPr>
          <a:xfrm>
            <a:off x="8972305" y="333417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Motor</a:t>
            </a:r>
            <a:endParaRPr lang="en-US" b="1" dirty="0"/>
          </a:p>
        </p:txBody>
      </p:sp>
      <p:sp>
        <p:nvSpPr>
          <p:cNvPr id="27" name="Téglalap 26">
            <a:extLst>
              <a:ext uri="{FF2B5EF4-FFF2-40B4-BE49-F238E27FC236}">
                <a16:creationId xmlns:a16="http://schemas.microsoft.com/office/drawing/2014/main" id="{7BE7D354-3894-3C96-15CD-98624CCEE6F6}"/>
              </a:ext>
            </a:extLst>
          </p:cNvPr>
          <p:cNvSpPr/>
          <p:nvPr/>
        </p:nvSpPr>
        <p:spPr>
          <a:xfrm>
            <a:off x="1324688" y="512861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Sensor</a:t>
            </a:r>
            <a:r>
              <a:rPr lang="hu-HU" b="1" dirty="0"/>
              <a:t> </a:t>
            </a:r>
            <a:r>
              <a:rPr lang="hu-HU" b="1" dirty="0" err="1"/>
              <a:t>Thread</a:t>
            </a:r>
            <a:endParaRPr lang="en-US" b="1" dirty="0"/>
          </a:p>
        </p:txBody>
      </p:sp>
      <p:sp>
        <p:nvSpPr>
          <p:cNvPr id="28" name="Téglalap 27">
            <a:extLst>
              <a:ext uri="{FF2B5EF4-FFF2-40B4-BE49-F238E27FC236}">
                <a16:creationId xmlns:a16="http://schemas.microsoft.com/office/drawing/2014/main" id="{9D0B2B55-DB10-67D6-F01B-5F47D1A2F72B}"/>
              </a:ext>
            </a:extLst>
          </p:cNvPr>
          <p:cNvSpPr/>
          <p:nvPr/>
        </p:nvSpPr>
        <p:spPr>
          <a:xfrm>
            <a:off x="1324688" y="423139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Joystick</a:t>
            </a:r>
            <a:endParaRPr lang="en-US" b="1" dirty="0"/>
          </a:p>
        </p:txBody>
      </p:sp>
      <p:sp>
        <p:nvSpPr>
          <p:cNvPr id="20" name="Téglalap 19">
            <a:extLst>
              <a:ext uri="{FF2B5EF4-FFF2-40B4-BE49-F238E27FC236}">
                <a16:creationId xmlns:a16="http://schemas.microsoft.com/office/drawing/2014/main" id="{C324D8CA-F096-18FC-2563-0480A4E822FC}"/>
              </a:ext>
            </a:extLst>
          </p:cNvPr>
          <p:cNvSpPr/>
          <p:nvPr/>
        </p:nvSpPr>
        <p:spPr>
          <a:xfrm>
            <a:off x="1324688" y="5973563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r>
              <a:rPr lang="hu-HU" b="1" dirty="0"/>
              <a:t> </a:t>
            </a:r>
            <a:r>
              <a:rPr lang="hu-HU" b="1" dirty="0" err="1"/>
              <a:t>thread</a:t>
            </a:r>
            <a:endParaRPr lang="en-US" b="1" dirty="0"/>
          </a:p>
        </p:txBody>
      </p:sp>
      <p:sp>
        <p:nvSpPr>
          <p:cNvPr id="30" name="Téglalap 29">
            <a:extLst>
              <a:ext uri="{FF2B5EF4-FFF2-40B4-BE49-F238E27FC236}">
                <a16:creationId xmlns:a16="http://schemas.microsoft.com/office/drawing/2014/main" id="{455D3791-887B-9A7C-AE3A-A71283FA3DD3}"/>
              </a:ext>
            </a:extLst>
          </p:cNvPr>
          <p:cNvSpPr/>
          <p:nvPr/>
        </p:nvSpPr>
        <p:spPr>
          <a:xfrm>
            <a:off x="5174776" y="423139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(MoveIt2)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770618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350AF1F7-9B50-259D-FE43-ACF9493C50FF}"/>
              </a:ext>
            </a:extLst>
          </p:cNvPr>
          <p:cNvSpPr/>
          <p:nvPr/>
        </p:nvSpPr>
        <p:spPr>
          <a:xfrm>
            <a:off x="51797" y="-14996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CAE91C21-500E-182F-1315-799B82A4712C}"/>
              </a:ext>
            </a:extLst>
          </p:cNvPr>
          <p:cNvSpPr/>
          <p:nvPr/>
        </p:nvSpPr>
        <p:spPr>
          <a:xfrm>
            <a:off x="0" y="-14997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sz="4400" dirty="0">
                <a:ea typeface="Calibri"/>
                <a:cs typeface="Calibri"/>
              </a:rPr>
              <a:t>Irányítási mechanizmus</a:t>
            </a:r>
            <a:endParaRPr lang="en-US" sz="4400" dirty="0">
              <a:ea typeface="Calibri"/>
              <a:cs typeface="Calibri"/>
            </a:endParaRPr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D6D12487-E718-4E63-3F3D-6D68D3C02736}"/>
              </a:ext>
            </a:extLst>
          </p:cNvPr>
          <p:cNvSpPr/>
          <p:nvPr/>
        </p:nvSpPr>
        <p:spPr>
          <a:xfrm>
            <a:off x="241161" y="1125416"/>
            <a:ext cx="4009504" cy="556217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38FE4D51-DAC9-65C9-822B-0120A758EC3E}"/>
              </a:ext>
            </a:extLst>
          </p:cNvPr>
          <p:cNvSpPr/>
          <p:nvPr/>
        </p:nvSpPr>
        <p:spPr>
          <a:xfrm>
            <a:off x="4468091" y="1125414"/>
            <a:ext cx="3221182" cy="556217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AEEA79E9-2650-CDDB-86AF-EAB45C08E742}"/>
              </a:ext>
            </a:extLst>
          </p:cNvPr>
          <p:cNvSpPr/>
          <p:nvPr/>
        </p:nvSpPr>
        <p:spPr>
          <a:xfrm>
            <a:off x="7888778" y="1125414"/>
            <a:ext cx="4009505" cy="556217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9" name="Téglalap: lekerekített 4">
            <a:extLst>
              <a:ext uri="{FF2B5EF4-FFF2-40B4-BE49-F238E27FC236}">
                <a16:creationId xmlns:a16="http://schemas.microsoft.com/office/drawing/2014/main" id="{8B99E671-BBC7-A1AB-6244-179764187EB8}"/>
              </a:ext>
            </a:extLst>
          </p:cNvPr>
          <p:cNvSpPr/>
          <p:nvPr/>
        </p:nvSpPr>
        <p:spPr>
          <a:xfrm>
            <a:off x="567238" y="1048090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cs typeface="Calibri"/>
              </a:rPr>
              <a:t>Távirányító</a:t>
            </a:r>
            <a:endParaRPr lang="en-US" b="1" dirty="0">
              <a:cs typeface="Calibri"/>
            </a:endParaRPr>
          </a:p>
        </p:txBody>
      </p:sp>
      <p:sp>
        <p:nvSpPr>
          <p:cNvPr id="10" name="Téglalap: lekerekített 4">
            <a:extLst>
              <a:ext uri="{FF2B5EF4-FFF2-40B4-BE49-F238E27FC236}">
                <a16:creationId xmlns:a16="http://schemas.microsoft.com/office/drawing/2014/main" id="{0886EF2A-D682-DBF9-469C-867FAE286151}"/>
              </a:ext>
            </a:extLst>
          </p:cNvPr>
          <p:cNvSpPr/>
          <p:nvPr/>
        </p:nvSpPr>
        <p:spPr>
          <a:xfrm>
            <a:off x="4641318" y="1048089"/>
            <a:ext cx="2856806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cs typeface="Calibri"/>
              </a:rPr>
              <a:t>Laptop</a:t>
            </a:r>
            <a:endParaRPr lang="en-US" b="1" dirty="0">
              <a:cs typeface="Calibri"/>
            </a:endParaRPr>
          </a:p>
        </p:txBody>
      </p:sp>
      <p:sp>
        <p:nvSpPr>
          <p:cNvPr id="11" name="Téglalap: lekerekített 4">
            <a:extLst>
              <a:ext uri="{FF2B5EF4-FFF2-40B4-BE49-F238E27FC236}">
                <a16:creationId xmlns:a16="http://schemas.microsoft.com/office/drawing/2014/main" id="{60766067-06B4-B655-7E1F-5636C3478CA8}"/>
              </a:ext>
            </a:extLst>
          </p:cNvPr>
          <p:cNvSpPr/>
          <p:nvPr/>
        </p:nvSpPr>
        <p:spPr>
          <a:xfrm>
            <a:off x="8214855" y="1048089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cs typeface="Calibri"/>
              </a:rPr>
              <a:t>Robot</a:t>
            </a:r>
            <a:endParaRPr lang="en-US" b="1" dirty="0">
              <a:cs typeface="Calibri"/>
            </a:endParaRPr>
          </a:p>
        </p:txBody>
      </p:sp>
      <p:sp>
        <p:nvSpPr>
          <p:cNvPr id="31" name="Nyíl: lefelé mutató 30">
            <a:extLst>
              <a:ext uri="{FF2B5EF4-FFF2-40B4-BE49-F238E27FC236}">
                <a16:creationId xmlns:a16="http://schemas.microsoft.com/office/drawing/2014/main" id="{BAC69F2B-1553-CA46-30C4-C619ACFD61F0}"/>
              </a:ext>
            </a:extLst>
          </p:cNvPr>
          <p:cNvSpPr/>
          <p:nvPr/>
        </p:nvSpPr>
        <p:spPr>
          <a:xfrm>
            <a:off x="6124956" y="4643278"/>
            <a:ext cx="525778" cy="1071258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51CA40EC-7AEF-406A-4BF7-59379432482C}"/>
              </a:ext>
            </a:extLst>
          </p:cNvPr>
          <p:cNvSpPr/>
          <p:nvPr/>
        </p:nvSpPr>
        <p:spPr>
          <a:xfrm>
            <a:off x="1324688" y="1916826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endParaRPr lang="en-US" b="1" dirty="0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C4406A5A-B5D6-F520-061E-297F7753A9EB}"/>
              </a:ext>
            </a:extLst>
          </p:cNvPr>
          <p:cNvSpPr/>
          <p:nvPr/>
        </p:nvSpPr>
        <p:spPr>
          <a:xfrm>
            <a:off x="8972305" y="1916824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endParaRPr lang="en-US" b="1" dirty="0"/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715C04B2-7195-BE7D-0F9A-611835898BED}"/>
              </a:ext>
            </a:extLst>
          </p:cNvPr>
          <p:cNvSpPr/>
          <p:nvPr/>
        </p:nvSpPr>
        <p:spPr>
          <a:xfrm>
            <a:off x="5174776" y="1916824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ROS2</a:t>
            </a:r>
            <a:endParaRPr lang="en-US" b="1" dirty="0"/>
          </a:p>
        </p:txBody>
      </p:sp>
      <p:sp>
        <p:nvSpPr>
          <p:cNvPr id="16" name="Nyíl: balra-jobbra mutató 15">
            <a:extLst>
              <a:ext uri="{FF2B5EF4-FFF2-40B4-BE49-F238E27FC236}">
                <a16:creationId xmlns:a16="http://schemas.microsoft.com/office/drawing/2014/main" id="{CB5BF275-9349-8F51-99B2-369073ABA76C}"/>
              </a:ext>
            </a:extLst>
          </p:cNvPr>
          <p:cNvSpPr/>
          <p:nvPr/>
        </p:nvSpPr>
        <p:spPr>
          <a:xfrm>
            <a:off x="3128357" y="5951907"/>
            <a:ext cx="2549236" cy="648393"/>
          </a:xfrm>
          <a:prstGeom prst="leftRight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WIFI</a:t>
            </a:r>
          </a:p>
        </p:txBody>
      </p:sp>
      <p:sp>
        <p:nvSpPr>
          <p:cNvPr id="19" name="Téglalap 18">
            <a:extLst>
              <a:ext uri="{FF2B5EF4-FFF2-40B4-BE49-F238E27FC236}">
                <a16:creationId xmlns:a16="http://schemas.microsoft.com/office/drawing/2014/main" id="{5235B5CF-B18D-B219-A842-96436D1055BE}"/>
              </a:ext>
            </a:extLst>
          </p:cNvPr>
          <p:cNvSpPr/>
          <p:nvPr/>
        </p:nvSpPr>
        <p:spPr>
          <a:xfrm>
            <a:off x="4670706" y="5584316"/>
            <a:ext cx="1304996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uROS</a:t>
            </a:r>
            <a:r>
              <a:rPr lang="hu-HU" b="1" dirty="0"/>
              <a:t> </a:t>
            </a:r>
            <a:r>
              <a:rPr lang="hu-HU" b="1" dirty="0" err="1"/>
              <a:t>Agent</a:t>
            </a:r>
            <a:endParaRPr lang="en-US" b="1" dirty="0"/>
          </a:p>
        </p:txBody>
      </p:sp>
      <p:sp>
        <p:nvSpPr>
          <p:cNvPr id="17" name="Nyíl: balra-jobbra mutató 16">
            <a:extLst>
              <a:ext uri="{FF2B5EF4-FFF2-40B4-BE49-F238E27FC236}">
                <a16:creationId xmlns:a16="http://schemas.microsoft.com/office/drawing/2014/main" id="{1AF5A992-E599-7AF2-6737-B8B159973250}"/>
              </a:ext>
            </a:extLst>
          </p:cNvPr>
          <p:cNvSpPr/>
          <p:nvPr/>
        </p:nvSpPr>
        <p:spPr>
          <a:xfrm>
            <a:off x="6554585" y="5972692"/>
            <a:ext cx="2468882" cy="648393"/>
          </a:xfrm>
          <a:prstGeom prst="leftRight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USB</a:t>
            </a:r>
          </a:p>
        </p:txBody>
      </p:sp>
      <p:sp>
        <p:nvSpPr>
          <p:cNvPr id="3" name="Nyíl: felfelé mutató 2">
            <a:extLst>
              <a:ext uri="{FF2B5EF4-FFF2-40B4-BE49-F238E27FC236}">
                <a16:creationId xmlns:a16="http://schemas.microsoft.com/office/drawing/2014/main" id="{4E1F5403-08A0-8B3E-A210-20C216BBA5AA}"/>
              </a:ext>
            </a:extLst>
          </p:cNvPr>
          <p:cNvSpPr/>
          <p:nvPr/>
        </p:nvSpPr>
        <p:spPr>
          <a:xfrm rot="10800000">
            <a:off x="10012819" y="3494565"/>
            <a:ext cx="594360" cy="2660073"/>
          </a:xfrm>
          <a:prstGeom prst="up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6" name="Nyíl: felfelé mutató 25">
            <a:extLst>
              <a:ext uri="{FF2B5EF4-FFF2-40B4-BE49-F238E27FC236}">
                <a16:creationId xmlns:a16="http://schemas.microsoft.com/office/drawing/2014/main" id="{ACAA895A-2B22-40B2-EE45-1ED983685A93}"/>
              </a:ext>
            </a:extLst>
          </p:cNvPr>
          <p:cNvSpPr/>
          <p:nvPr/>
        </p:nvSpPr>
        <p:spPr>
          <a:xfrm>
            <a:off x="9220963" y="3761505"/>
            <a:ext cx="594360" cy="2660073"/>
          </a:xfrm>
          <a:prstGeom prst="up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1" name="Téglalap 20">
            <a:extLst>
              <a:ext uri="{FF2B5EF4-FFF2-40B4-BE49-F238E27FC236}">
                <a16:creationId xmlns:a16="http://schemas.microsoft.com/office/drawing/2014/main" id="{E699B2C6-3031-857C-9AA5-CC2E7F84222C}"/>
              </a:ext>
            </a:extLst>
          </p:cNvPr>
          <p:cNvSpPr/>
          <p:nvPr/>
        </p:nvSpPr>
        <p:spPr>
          <a:xfrm>
            <a:off x="8972305" y="602583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endParaRPr lang="en-US" b="1" dirty="0"/>
          </a:p>
        </p:txBody>
      </p:sp>
      <p:sp>
        <p:nvSpPr>
          <p:cNvPr id="22" name="Téglalap 21">
            <a:extLst>
              <a:ext uri="{FF2B5EF4-FFF2-40B4-BE49-F238E27FC236}">
                <a16:creationId xmlns:a16="http://schemas.microsoft.com/office/drawing/2014/main" id="{7FA28D28-7205-01D5-5984-243DFF63B322}"/>
              </a:ext>
            </a:extLst>
          </p:cNvPr>
          <p:cNvSpPr/>
          <p:nvPr/>
        </p:nvSpPr>
        <p:spPr>
          <a:xfrm>
            <a:off x="8972305" y="512861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Pozíció kontrol</a:t>
            </a:r>
            <a:endParaRPr lang="en-US" b="1" dirty="0"/>
          </a:p>
        </p:txBody>
      </p:sp>
      <p:sp>
        <p:nvSpPr>
          <p:cNvPr id="29" name="Nyíl: lefelé mutató 28">
            <a:extLst>
              <a:ext uri="{FF2B5EF4-FFF2-40B4-BE49-F238E27FC236}">
                <a16:creationId xmlns:a16="http://schemas.microsoft.com/office/drawing/2014/main" id="{B5F19A38-23A4-CA1E-302A-DA8563CB90CB}"/>
              </a:ext>
            </a:extLst>
          </p:cNvPr>
          <p:cNvSpPr/>
          <p:nvPr/>
        </p:nvSpPr>
        <p:spPr>
          <a:xfrm>
            <a:off x="2527524" y="4706144"/>
            <a:ext cx="525778" cy="1420272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7" name="Nyíl: lefelé mutató 6">
            <a:extLst>
              <a:ext uri="{FF2B5EF4-FFF2-40B4-BE49-F238E27FC236}">
                <a16:creationId xmlns:a16="http://schemas.microsoft.com/office/drawing/2014/main" id="{F00587E6-261D-876C-4EA0-415728AF8279}"/>
              </a:ext>
            </a:extLst>
          </p:cNvPr>
          <p:cNvSpPr/>
          <p:nvPr/>
        </p:nvSpPr>
        <p:spPr>
          <a:xfrm rot="10800000">
            <a:off x="1701330" y="5535068"/>
            <a:ext cx="525778" cy="737825"/>
          </a:xfrm>
          <a:prstGeom prst="down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3" name="Téglalap 22">
            <a:extLst>
              <a:ext uri="{FF2B5EF4-FFF2-40B4-BE49-F238E27FC236}">
                <a16:creationId xmlns:a16="http://schemas.microsoft.com/office/drawing/2014/main" id="{0B3B84D8-D890-9A64-661B-A55410B9E077}"/>
              </a:ext>
            </a:extLst>
          </p:cNvPr>
          <p:cNvSpPr/>
          <p:nvPr/>
        </p:nvSpPr>
        <p:spPr>
          <a:xfrm>
            <a:off x="8972305" y="423139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Motor kontroller</a:t>
            </a:r>
            <a:endParaRPr lang="en-US" b="1" dirty="0"/>
          </a:p>
        </p:txBody>
      </p:sp>
      <p:sp>
        <p:nvSpPr>
          <p:cNvPr id="25" name="Téglalap 24">
            <a:extLst>
              <a:ext uri="{FF2B5EF4-FFF2-40B4-BE49-F238E27FC236}">
                <a16:creationId xmlns:a16="http://schemas.microsoft.com/office/drawing/2014/main" id="{50720060-144D-9F1A-AAD6-FAE6936754FF}"/>
              </a:ext>
            </a:extLst>
          </p:cNvPr>
          <p:cNvSpPr/>
          <p:nvPr/>
        </p:nvSpPr>
        <p:spPr>
          <a:xfrm>
            <a:off x="8972305" y="333417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Motor</a:t>
            </a:r>
            <a:endParaRPr lang="en-US" b="1" dirty="0"/>
          </a:p>
        </p:txBody>
      </p:sp>
      <p:sp>
        <p:nvSpPr>
          <p:cNvPr id="27" name="Téglalap 26">
            <a:extLst>
              <a:ext uri="{FF2B5EF4-FFF2-40B4-BE49-F238E27FC236}">
                <a16:creationId xmlns:a16="http://schemas.microsoft.com/office/drawing/2014/main" id="{7BE7D354-3894-3C96-15CD-98624CCEE6F6}"/>
              </a:ext>
            </a:extLst>
          </p:cNvPr>
          <p:cNvSpPr/>
          <p:nvPr/>
        </p:nvSpPr>
        <p:spPr>
          <a:xfrm>
            <a:off x="1324688" y="512861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Jogging</a:t>
            </a:r>
            <a:endParaRPr lang="en-US" b="1" dirty="0"/>
          </a:p>
        </p:txBody>
      </p:sp>
      <p:sp>
        <p:nvSpPr>
          <p:cNvPr id="28" name="Téglalap 27">
            <a:extLst>
              <a:ext uri="{FF2B5EF4-FFF2-40B4-BE49-F238E27FC236}">
                <a16:creationId xmlns:a16="http://schemas.microsoft.com/office/drawing/2014/main" id="{9D0B2B55-DB10-67D6-F01B-5F47D1A2F72B}"/>
              </a:ext>
            </a:extLst>
          </p:cNvPr>
          <p:cNvSpPr/>
          <p:nvPr/>
        </p:nvSpPr>
        <p:spPr>
          <a:xfrm>
            <a:off x="1324688" y="423139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Joystick</a:t>
            </a:r>
            <a:endParaRPr lang="en-US" b="1" dirty="0"/>
          </a:p>
        </p:txBody>
      </p:sp>
      <p:sp>
        <p:nvSpPr>
          <p:cNvPr id="24" name="Nyíl: felfelé mutató 23">
            <a:extLst>
              <a:ext uri="{FF2B5EF4-FFF2-40B4-BE49-F238E27FC236}">
                <a16:creationId xmlns:a16="http://schemas.microsoft.com/office/drawing/2014/main" id="{3DFA58D5-67FD-6290-23F7-A5B25E065056}"/>
              </a:ext>
            </a:extLst>
          </p:cNvPr>
          <p:cNvSpPr/>
          <p:nvPr/>
        </p:nvSpPr>
        <p:spPr>
          <a:xfrm>
            <a:off x="6628326" y="3777287"/>
            <a:ext cx="594360" cy="2063955"/>
          </a:xfrm>
          <a:prstGeom prst="up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/>
          </a:p>
        </p:txBody>
      </p:sp>
      <p:sp>
        <p:nvSpPr>
          <p:cNvPr id="20" name="Téglalap 19">
            <a:extLst>
              <a:ext uri="{FF2B5EF4-FFF2-40B4-BE49-F238E27FC236}">
                <a16:creationId xmlns:a16="http://schemas.microsoft.com/office/drawing/2014/main" id="{C324D8CA-F096-18FC-2563-0480A4E822FC}"/>
              </a:ext>
            </a:extLst>
          </p:cNvPr>
          <p:cNvSpPr/>
          <p:nvPr/>
        </p:nvSpPr>
        <p:spPr>
          <a:xfrm>
            <a:off x="1324688" y="5973563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endParaRPr lang="en-US" b="1" dirty="0"/>
          </a:p>
        </p:txBody>
      </p:sp>
      <p:sp>
        <p:nvSpPr>
          <p:cNvPr id="30" name="Téglalap 29">
            <a:extLst>
              <a:ext uri="{FF2B5EF4-FFF2-40B4-BE49-F238E27FC236}">
                <a16:creationId xmlns:a16="http://schemas.microsoft.com/office/drawing/2014/main" id="{455D3791-887B-9A7C-AE3A-A71283FA3DD3}"/>
              </a:ext>
            </a:extLst>
          </p:cNvPr>
          <p:cNvSpPr/>
          <p:nvPr/>
        </p:nvSpPr>
        <p:spPr>
          <a:xfrm>
            <a:off x="5174776" y="423139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(MoveIt2)</a:t>
            </a:r>
            <a:endParaRPr lang="en-US" b="1" dirty="0"/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00107FB2-327D-CF25-7B94-4335C399BFC3}"/>
              </a:ext>
            </a:extLst>
          </p:cNvPr>
          <p:cNvSpPr/>
          <p:nvPr/>
        </p:nvSpPr>
        <p:spPr>
          <a:xfrm>
            <a:off x="5174776" y="333417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(</a:t>
            </a:r>
            <a:r>
              <a:rPr lang="hu-HU" b="1" dirty="0" err="1"/>
              <a:t>Rviz</a:t>
            </a:r>
            <a:r>
              <a:rPr lang="hu-HU" b="1" dirty="0"/>
              <a:t>)</a:t>
            </a:r>
            <a:endParaRPr lang="en-US" b="1" dirty="0"/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3C0120A6-B5A9-013B-7ADC-D843EFCDC76F}"/>
              </a:ext>
            </a:extLst>
          </p:cNvPr>
          <p:cNvSpPr/>
          <p:nvPr/>
        </p:nvSpPr>
        <p:spPr>
          <a:xfrm>
            <a:off x="6192029" y="5584315"/>
            <a:ext cx="1304996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uROS</a:t>
            </a:r>
            <a:r>
              <a:rPr lang="hu-HU" b="1" dirty="0"/>
              <a:t> </a:t>
            </a:r>
            <a:r>
              <a:rPr lang="hu-HU" b="1" dirty="0" err="1"/>
              <a:t>Agent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865716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9D28C3E3-7953-FEF8-B7AE-16F6A0B3C2DD}"/>
              </a:ext>
            </a:extLst>
          </p:cNvPr>
          <p:cNvSpPr/>
          <p:nvPr/>
        </p:nvSpPr>
        <p:spPr>
          <a:xfrm>
            <a:off x="51797" y="-14996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C8462019-99EB-5A26-DC13-5B497B034799}"/>
              </a:ext>
            </a:extLst>
          </p:cNvPr>
          <p:cNvSpPr/>
          <p:nvPr/>
        </p:nvSpPr>
        <p:spPr>
          <a:xfrm>
            <a:off x="0" y="-15132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err="1"/>
              <a:t>Szimuláció</a:t>
            </a:r>
            <a:endParaRPr lang="en-US" b="1"/>
          </a:p>
        </p:txBody>
      </p:sp>
      <p:sp>
        <p:nvSpPr>
          <p:cNvPr id="3" name="Téglalap: lekerekített 4">
            <a:extLst>
              <a:ext uri="{FF2B5EF4-FFF2-40B4-BE49-F238E27FC236}">
                <a16:creationId xmlns:a16="http://schemas.microsoft.com/office/drawing/2014/main" id="{4B0DE0E0-7D2B-60D4-1FCC-EFAA636696CA}"/>
              </a:ext>
            </a:extLst>
          </p:cNvPr>
          <p:cNvSpPr/>
          <p:nvPr/>
        </p:nvSpPr>
        <p:spPr>
          <a:xfrm>
            <a:off x="652534" y="1825331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/>
              <a:t>Gazebo</a:t>
            </a:r>
            <a:endParaRPr lang="en-US"/>
          </a:p>
        </p:txBody>
      </p:sp>
      <p:sp>
        <p:nvSpPr>
          <p:cNvPr id="4" name="Téglalap: lekerekített 4">
            <a:extLst>
              <a:ext uri="{FF2B5EF4-FFF2-40B4-BE49-F238E27FC236}">
                <a16:creationId xmlns:a16="http://schemas.microsoft.com/office/drawing/2014/main" id="{6560877F-8DD8-3CB0-E8E0-A46E3F574748}"/>
              </a:ext>
            </a:extLst>
          </p:cNvPr>
          <p:cNvSpPr/>
          <p:nvPr/>
        </p:nvSpPr>
        <p:spPr>
          <a:xfrm>
            <a:off x="4285323" y="1391168"/>
            <a:ext cx="6999000" cy="4995504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 dirty="0">
              <a:cs typeface="Calibri"/>
            </a:endParaRPr>
          </a:p>
        </p:txBody>
      </p:sp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82F06CBB-311F-4501-4605-C911562E75FC}"/>
              </a:ext>
            </a:extLst>
          </p:cNvPr>
          <p:cNvSpPr/>
          <p:nvPr/>
        </p:nvSpPr>
        <p:spPr>
          <a:xfrm>
            <a:off x="652533" y="3889819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/>
              <a:t>ROS2 bridge</a:t>
            </a:r>
            <a:endParaRPr lang="en-US"/>
          </a:p>
        </p:txBody>
      </p:sp>
      <p:sp>
        <p:nvSpPr>
          <p:cNvPr id="9" name="Téglalap: lekerekített 4">
            <a:extLst>
              <a:ext uri="{FF2B5EF4-FFF2-40B4-BE49-F238E27FC236}">
                <a16:creationId xmlns:a16="http://schemas.microsoft.com/office/drawing/2014/main" id="{C98914CF-515C-CA22-17DC-EC39ACB4D081}"/>
              </a:ext>
            </a:extLst>
          </p:cNvPr>
          <p:cNvSpPr/>
          <p:nvPr/>
        </p:nvSpPr>
        <p:spPr>
          <a:xfrm>
            <a:off x="1385147" y="2692662"/>
            <a:ext cx="2542187" cy="600714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err="1">
                <a:solidFill>
                  <a:schemeClr val="tx1"/>
                </a:solidFill>
              </a:rPr>
              <a:t>Tesztelésre</a:t>
            </a:r>
            <a:endParaRPr lang="en-US" err="1"/>
          </a:p>
        </p:txBody>
      </p:sp>
      <p:pic>
        <p:nvPicPr>
          <p:cNvPr id="8" name="Picture 9">
            <a:extLst>
              <a:ext uri="{FF2B5EF4-FFF2-40B4-BE49-F238E27FC236}">
                <a16:creationId xmlns:a16="http://schemas.microsoft.com/office/drawing/2014/main" id="{85B0A3CA-360B-F3A6-B623-880507E8D4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0400" y="2049756"/>
            <a:ext cx="6641546" cy="3675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17689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9D28C3E3-7953-FEF8-B7AE-16F6A0B3C2DD}"/>
              </a:ext>
            </a:extLst>
          </p:cNvPr>
          <p:cNvSpPr/>
          <p:nvPr/>
        </p:nvSpPr>
        <p:spPr>
          <a:xfrm>
            <a:off x="51797" y="-14996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C8462019-99EB-5A26-DC13-5B497B034799}"/>
              </a:ext>
            </a:extLst>
          </p:cNvPr>
          <p:cNvSpPr/>
          <p:nvPr/>
        </p:nvSpPr>
        <p:spPr>
          <a:xfrm>
            <a:off x="0" y="-21662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400" b="1" err="1"/>
              <a:t>Megjegyzés</a:t>
            </a:r>
            <a:endParaRPr lang="en-US" b="1" err="1"/>
          </a:p>
        </p:txBody>
      </p:sp>
      <p:sp>
        <p:nvSpPr>
          <p:cNvPr id="3" name="Téglalap: lekerekített 4">
            <a:extLst>
              <a:ext uri="{FF2B5EF4-FFF2-40B4-BE49-F238E27FC236}">
                <a16:creationId xmlns:a16="http://schemas.microsoft.com/office/drawing/2014/main" id="{CB2B802A-8C87-79A0-C060-D4D5117EFB51}"/>
              </a:ext>
            </a:extLst>
          </p:cNvPr>
          <p:cNvSpPr/>
          <p:nvPr/>
        </p:nvSpPr>
        <p:spPr>
          <a:xfrm>
            <a:off x="674197" y="1329931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err="1"/>
              <a:t>Kommunikáció</a:t>
            </a:r>
            <a:r>
              <a:rPr lang="en-US" b="1"/>
              <a:t> </a:t>
            </a:r>
            <a:r>
              <a:rPr lang="en-US" b="1" err="1"/>
              <a:t>wifis</a:t>
            </a:r>
            <a:endParaRPr lang="en-US" b="1"/>
          </a:p>
        </p:txBody>
      </p:sp>
      <p:sp>
        <p:nvSpPr>
          <p:cNvPr id="4" name="Téglalap: lekerekített 4">
            <a:extLst>
              <a:ext uri="{FF2B5EF4-FFF2-40B4-BE49-F238E27FC236}">
                <a16:creationId xmlns:a16="http://schemas.microsoft.com/office/drawing/2014/main" id="{869A171A-95AB-5716-9F99-6EB69FA55F94}"/>
              </a:ext>
            </a:extLst>
          </p:cNvPr>
          <p:cNvSpPr/>
          <p:nvPr/>
        </p:nvSpPr>
        <p:spPr>
          <a:xfrm>
            <a:off x="1978799" y="2382546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IP-t </a:t>
            </a:r>
            <a:r>
              <a:rPr lang="en-US" b="1" err="1">
                <a:solidFill>
                  <a:schemeClr val="tx1"/>
                </a:solidFill>
              </a:rPr>
              <a:t>használ</a:t>
            </a:r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DA06E063-7F49-6D55-1863-9FD82C210D7E}"/>
              </a:ext>
            </a:extLst>
          </p:cNvPr>
          <p:cNvSpPr/>
          <p:nvPr/>
        </p:nvSpPr>
        <p:spPr>
          <a:xfrm>
            <a:off x="5728159" y="1916218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WSL: </a:t>
            </a:r>
            <a:r>
              <a:rPr lang="en-US" b="1" err="1">
                <a:solidFill>
                  <a:schemeClr val="tx1"/>
                </a:solidFill>
              </a:rPr>
              <a:t>csak</a:t>
            </a:r>
            <a:r>
              <a:rPr lang="en-US" b="1">
                <a:solidFill>
                  <a:schemeClr val="tx1"/>
                </a:solidFill>
              </a:rPr>
              <a:t> a host </a:t>
            </a:r>
            <a:r>
              <a:rPr lang="en-US" b="1" err="1">
                <a:solidFill>
                  <a:schemeClr val="tx1"/>
                </a:solidFill>
              </a:rPr>
              <a:t>látja</a:t>
            </a:r>
            <a:r>
              <a:rPr lang="en-US" b="1">
                <a:solidFill>
                  <a:schemeClr val="tx1"/>
                </a:solidFill>
              </a:rPr>
              <a:t> </a:t>
            </a:r>
            <a:r>
              <a:rPr lang="en-US" b="1" err="1">
                <a:solidFill>
                  <a:schemeClr val="tx1"/>
                </a:solidFill>
              </a:rPr>
              <a:t>az</a:t>
            </a:r>
            <a:r>
              <a:rPr lang="en-US" b="1">
                <a:solidFill>
                  <a:schemeClr val="tx1"/>
                </a:solidFill>
              </a:rPr>
              <a:t> IP-t a </a:t>
            </a:r>
            <a:r>
              <a:rPr lang="en-US" b="1" err="1">
                <a:solidFill>
                  <a:schemeClr val="tx1"/>
                </a:solidFill>
              </a:rPr>
              <a:t>hálózaton</a:t>
            </a:r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8" name="Téglalap: lekerekített 4">
            <a:extLst>
              <a:ext uri="{FF2B5EF4-FFF2-40B4-BE49-F238E27FC236}">
                <a16:creationId xmlns:a16="http://schemas.microsoft.com/office/drawing/2014/main" id="{4D422491-ACCC-3F67-C1A4-0966F776CBC7}"/>
              </a:ext>
            </a:extLst>
          </p:cNvPr>
          <p:cNvSpPr/>
          <p:nvPr/>
        </p:nvSpPr>
        <p:spPr>
          <a:xfrm>
            <a:off x="5728159" y="2864019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VM: Bridge mode </a:t>
            </a:r>
            <a:r>
              <a:rPr lang="en-US" b="1" err="1">
                <a:solidFill>
                  <a:schemeClr val="tx1"/>
                </a:solidFill>
              </a:rPr>
              <a:t>nem</a:t>
            </a:r>
            <a:r>
              <a:rPr lang="en-US" b="1">
                <a:solidFill>
                  <a:schemeClr val="tx1"/>
                </a:solidFill>
              </a:rPr>
              <a:t> </a:t>
            </a:r>
            <a:r>
              <a:rPr lang="en-US" b="1" err="1">
                <a:solidFill>
                  <a:schemeClr val="tx1"/>
                </a:solidFill>
              </a:rPr>
              <a:t>mindig</a:t>
            </a:r>
            <a:r>
              <a:rPr lang="en-US" b="1">
                <a:solidFill>
                  <a:schemeClr val="tx1"/>
                </a:solidFill>
              </a:rPr>
              <a:t> </a:t>
            </a:r>
            <a:r>
              <a:rPr lang="en-US" b="1" err="1">
                <a:solidFill>
                  <a:schemeClr val="tx1"/>
                </a:solidFill>
              </a:rPr>
              <a:t>működik</a:t>
            </a:r>
            <a:r>
              <a:rPr lang="en-US" b="1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10" name="Téglalap: lekerekített 4">
            <a:extLst>
              <a:ext uri="{FF2B5EF4-FFF2-40B4-BE49-F238E27FC236}">
                <a16:creationId xmlns:a16="http://schemas.microsoft.com/office/drawing/2014/main" id="{BF6EB0E2-41E1-519C-CEB9-8066E74F2C87}"/>
              </a:ext>
            </a:extLst>
          </p:cNvPr>
          <p:cNvSpPr/>
          <p:nvPr/>
        </p:nvSpPr>
        <p:spPr>
          <a:xfrm>
            <a:off x="1982000" y="4300260"/>
            <a:ext cx="7204530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err="1"/>
              <a:t>Megoldás</a:t>
            </a:r>
            <a:r>
              <a:rPr lang="en-US" b="1"/>
              <a:t>: </a:t>
            </a:r>
            <a:r>
              <a:rPr lang="en-US" b="1" err="1"/>
              <a:t>Microros</a:t>
            </a:r>
            <a:r>
              <a:rPr lang="en-US" b="1"/>
              <a:t> agent </a:t>
            </a:r>
            <a:r>
              <a:rPr lang="en-US" b="1" err="1"/>
              <a:t>futtatása</a:t>
            </a:r>
            <a:r>
              <a:rPr lang="en-US" b="1"/>
              <a:t> </a:t>
            </a:r>
            <a:r>
              <a:rPr lang="en-US" b="1" err="1"/>
              <a:t>csak</a:t>
            </a:r>
            <a:r>
              <a:rPr lang="en-US" b="1"/>
              <a:t> </a:t>
            </a:r>
            <a:r>
              <a:rPr lang="en-US" b="1" err="1"/>
              <a:t>natív</a:t>
            </a:r>
            <a:r>
              <a:rPr lang="en-US" b="1"/>
              <a:t> </a:t>
            </a:r>
            <a:r>
              <a:rPr lang="en-US" b="1" err="1"/>
              <a:t>Linuxon</a:t>
            </a:r>
            <a:r>
              <a:rPr lang="en-US" b="1"/>
              <a:t> !!!!</a:t>
            </a:r>
          </a:p>
        </p:txBody>
      </p:sp>
    </p:spTree>
    <p:extLst>
      <p:ext uri="{BB962C8B-B14F-4D97-AF65-F5344CB8AC3E}">
        <p14:creationId xmlns:p14="http://schemas.microsoft.com/office/powerpoint/2010/main" val="172189724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9D28C3E3-7953-FEF8-B7AE-16F6A0B3C2DD}"/>
              </a:ext>
            </a:extLst>
          </p:cNvPr>
          <p:cNvSpPr/>
          <p:nvPr/>
        </p:nvSpPr>
        <p:spPr>
          <a:xfrm>
            <a:off x="0" y="0"/>
            <a:ext cx="12192000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C8462019-99EB-5A26-DC13-5B497B034799}"/>
              </a:ext>
            </a:extLst>
          </p:cNvPr>
          <p:cNvSpPr/>
          <p:nvPr/>
        </p:nvSpPr>
        <p:spPr>
          <a:xfrm>
            <a:off x="0" y="0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err="1"/>
              <a:t>Továbbiak</a:t>
            </a:r>
            <a:endParaRPr lang="en-US" b="1"/>
          </a:p>
        </p:txBody>
      </p:sp>
      <p:sp>
        <p:nvSpPr>
          <p:cNvPr id="2" name="Téglalap: lekerekített 4">
            <a:extLst>
              <a:ext uri="{FF2B5EF4-FFF2-40B4-BE49-F238E27FC236}">
                <a16:creationId xmlns:a16="http://schemas.microsoft.com/office/drawing/2014/main" id="{56BDEDB6-1585-C2A6-B1AA-976DE6A37045}"/>
              </a:ext>
            </a:extLst>
          </p:cNvPr>
          <p:cNvSpPr/>
          <p:nvPr/>
        </p:nvSpPr>
        <p:spPr>
          <a:xfrm>
            <a:off x="2779044" y="2301902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dirty="0">
                <a:solidFill>
                  <a:schemeClr val="tx1"/>
                </a:solidFill>
              </a:rPr>
              <a:t>3D </a:t>
            </a:r>
            <a:r>
              <a:rPr lang="en-US" b="1" dirty="0" err="1">
                <a:solidFill>
                  <a:schemeClr val="tx1"/>
                </a:solidFill>
              </a:rPr>
              <a:t>tok</a:t>
            </a:r>
            <a:r>
              <a:rPr lang="en-US" b="1" dirty="0">
                <a:solidFill>
                  <a:schemeClr val="tx1"/>
                </a:solidFill>
              </a:rPr>
              <a:t> </a:t>
            </a:r>
            <a:r>
              <a:rPr lang="en-US" b="1" dirty="0" err="1">
                <a:solidFill>
                  <a:schemeClr val="tx1"/>
                </a:solidFill>
              </a:rPr>
              <a:t>tervezés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" name="Téglalap: lekerekített 4">
            <a:extLst>
              <a:ext uri="{FF2B5EF4-FFF2-40B4-BE49-F238E27FC236}">
                <a16:creationId xmlns:a16="http://schemas.microsoft.com/office/drawing/2014/main" id="{9711A535-93FD-C0DA-8DCE-36B57650E077}"/>
              </a:ext>
            </a:extLst>
          </p:cNvPr>
          <p:cNvSpPr/>
          <p:nvPr/>
        </p:nvSpPr>
        <p:spPr>
          <a:xfrm>
            <a:off x="6516572" y="2301902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PCB </a:t>
            </a:r>
            <a:r>
              <a:rPr lang="en-US" b="1" err="1">
                <a:solidFill>
                  <a:schemeClr val="tx1"/>
                </a:solidFill>
              </a:rPr>
              <a:t>új</a:t>
            </a:r>
            <a:r>
              <a:rPr lang="en-US" b="1">
                <a:solidFill>
                  <a:schemeClr val="tx1"/>
                </a:solidFill>
              </a:rPr>
              <a:t> </a:t>
            </a:r>
            <a:r>
              <a:rPr lang="en-US" b="1" err="1">
                <a:solidFill>
                  <a:schemeClr val="tx1"/>
                </a:solidFill>
              </a:rPr>
              <a:t>iteráció</a:t>
            </a:r>
            <a:endParaRPr lang="en-US" b="1">
              <a:solidFill>
                <a:schemeClr val="tx1"/>
              </a:solidFill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DE824FEE-0AD7-18EB-C1B7-2627228EC95C}"/>
              </a:ext>
            </a:extLst>
          </p:cNvPr>
          <p:cNvCxnSpPr>
            <a:cxnSpLocks/>
            <a:stCxn id="3" idx="1"/>
            <a:endCxn id="2" idx="3"/>
          </p:cNvCxnSpPr>
          <p:nvPr/>
        </p:nvCxnSpPr>
        <p:spPr>
          <a:xfrm flipH="1">
            <a:off x="6136393" y="2690864"/>
            <a:ext cx="3801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églalap: lekerekített 4">
            <a:extLst>
              <a:ext uri="{FF2B5EF4-FFF2-40B4-BE49-F238E27FC236}">
                <a16:creationId xmlns:a16="http://schemas.microsoft.com/office/drawing/2014/main" id="{836258FA-5142-E4A1-9B04-3B45FB6536CF}"/>
              </a:ext>
            </a:extLst>
          </p:cNvPr>
          <p:cNvSpPr/>
          <p:nvPr/>
        </p:nvSpPr>
        <p:spPr>
          <a:xfrm>
            <a:off x="1779982" y="3389214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err="1"/>
              <a:t>Szoftver</a:t>
            </a:r>
            <a:endParaRPr lang="en-US" b="1"/>
          </a:p>
        </p:txBody>
      </p:sp>
      <p:sp>
        <p:nvSpPr>
          <p:cNvPr id="10" name="Téglalap: lekerekített 4">
            <a:extLst>
              <a:ext uri="{FF2B5EF4-FFF2-40B4-BE49-F238E27FC236}">
                <a16:creationId xmlns:a16="http://schemas.microsoft.com/office/drawing/2014/main" id="{678C56BA-DF4A-855A-2245-452B1A26A43E}"/>
              </a:ext>
            </a:extLst>
          </p:cNvPr>
          <p:cNvSpPr/>
          <p:nvPr/>
        </p:nvSpPr>
        <p:spPr>
          <a:xfrm>
            <a:off x="2779044" y="4279556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err="1">
                <a:solidFill>
                  <a:schemeClr val="tx1"/>
                </a:solidFill>
              </a:rPr>
              <a:t>Több</a:t>
            </a:r>
            <a:r>
              <a:rPr lang="en-US" b="1">
                <a:solidFill>
                  <a:schemeClr val="tx1"/>
                </a:solidFill>
              </a:rPr>
              <a:t> robot </a:t>
            </a:r>
            <a:r>
              <a:rPr lang="en-US" b="1" err="1">
                <a:solidFill>
                  <a:schemeClr val="tx1"/>
                </a:solidFill>
              </a:rPr>
              <a:t>irányítása</a:t>
            </a:r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11" name="Téglalap: lekerekített 4">
            <a:extLst>
              <a:ext uri="{FF2B5EF4-FFF2-40B4-BE49-F238E27FC236}">
                <a16:creationId xmlns:a16="http://schemas.microsoft.com/office/drawing/2014/main" id="{69565E81-31D4-CD65-EE30-DC940D5F783E}"/>
              </a:ext>
            </a:extLst>
          </p:cNvPr>
          <p:cNvSpPr/>
          <p:nvPr/>
        </p:nvSpPr>
        <p:spPr>
          <a:xfrm>
            <a:off x="1779982" y="1411560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err="1"/>
              <a:t>Hardver</a:t>
            </a:r>
            <a:r>
              <a:rPr lang="en-US" b="1"/>
              <a:t>:</a:t>
            </a:r>
          </a:p>
        </p:txBody>
      </p:sp>
      <p:sp>
        <p:nvSpPr>
          <p:cNvPr id="12" name="Téglalap: lekerekített 4">
            <a:extLst>
              <a:ext uri="{FF2B5EF4-FFF2-40B4-BE49-F238E27FC236}">
                <a16:creationId xmlns:a16="http://schemas.microsoft.com/office/drawing/2014/main" id="{60CDFCA4-AA9B-F91D-3D26-F3454C6F1706}"/>
              </a:ext>
            </a:extLst>
          </p:cNvPr>
          <p:cNvSpPr/>
          <p:nvPr/>
        </p:nvSpPr>
        <p:spPr>
          <a:xfrm>
            <a:off x="2779044" y="5169898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LCD interface</a:t>
            </a:r>
          </a:p>
        </p:txBody>
      </p:sp>
    </p:spTree>
    <p:extLst>
      <p:ext uri="{BB962C8B-B14F-4D97-AF65-F5344CB8AC3E}">
        <p14:creationId xmlns:p14="http://schemas.microsoft.com/office/powerpoint/2010/main" val="268593322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9D28C3E3-7953-FEF8-B7AE-16F6A0B3C2DD}"/>
              </a:ext>
            </a:extLst>
          </p:cNvPr>
          <p:cNvSpPr/>
          <p:nvPr/>
        </p:nvSpPr>
        <p:spPr>
          <a:xfrm>
            <a:off x="0" y="0"/>
            <a:ext cx="12192000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C8462019-99EB-5A26-DC13-5B497B034799}"/>
              </a:ext>
            </a:extLst>
          </p:cNvPr>
          <p:cNvSpPr/>
          <p:nvPr/>
        </p:nvSpPr>
        <p:spPr>
          <a:xfrm>
            <a:off x="0" y="0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4400" b="1" err="1"/>
              <a:t>Továbbiak</a:t>
            </a:r>
            <a:r>
              <a:rPr lang="en-US" sz="4400" b="1"/>
              <a:t> II.</a:t>
            </a:r>
            <a:endParaRPr lang="en-US" b="1"/>
          </a:p>
        </p:txBody>
      </p:sp>
      <p:sp>
        <p:nvSpPr>
          <p:cNvPr id="2" name="Téglalap: lekerekített 4">
            <a:extLst>
              <a:ext uri="{FF2B5EF4-FFF2-40B4-BE49-F238E27FC236}">
                <a16:creationId xmlns:a16="http://schemas.microsoft.com/office/drawing/2014/main" id="{56BDEDB6-1585-C2A6-B1AA-976DE6A37045}"/>
              </a:ext>
            </a:extLst>
          </p:cNvPr>
          <p:cNvSpPr/>
          <p:nvPr/>
        </p:nvSpPr>
        <p:spPr>
          <a:xfrm>
            <a:off x="2779044" y="2301902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RTTR robotkar</a:t>
            </a:r>
            <a:endParaRPr lang="en-US" dirty="0"/>
          </a:p>
        </p:txBody>
      </p:sp>
      <p:sp>
        <p:nvSpPr>
          <p:cNvPr id="11" name="Téglalap: lekerekített 4">
            <a:extLst>
              <a:ext uri="{FF2B5EF4-FFF2-40B4-BE49-F238E27FC236}">
                <a16:creationId xmlns:a16="http://schemas.microsoft.com/office/drawing/2014/main" id="{69565E81-31D4-CD65-EE30-DC940D5F783E}"/>
              </a:ext>
            </a:extLst>
          </p:cNvPr>
          <p:cNvSpPr/>
          <p:nvPr/>
        </p:nvSpPr>
        <p:spPr>
          <a:xfrm>
            <a:off x="1779982" y="1411560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/>
              <a:t>Robotkar URDF</a:t>
            </a:r>
            <a:endParaRPr lang="en-US" dirty="0"/>
          </a:p>
        </p:txBody>
      </p:sp>
      <p:sp>
        <p:nvSpPr>
          <p:cNvPr id="3" name="Téglalap: lekerekített 4">
            <a:extLst>
              <a:ext uri="{FF2B5EF4-FFF2-40B4-BE49-F238E27FC236}">
                <a16:creationId xmlns:a16="http://schemas.microsoft.com/office/drawing/2014/main" id="{EAC3B809-1B73-9665-423F-F9A6AC2CF508}"/>
              </a:ext>
            </a:extLst>
          </p:cNvPr>
          <p:cNvSpPr/>
          <p:nvPr/>
        </p:nvSpPr>
        <p:spPr>
          <a:xfrm>
            <a:off x="1779981" y="3192244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/>
              <a:t>MoveIt2 integrálása</a:t>
            </a:r>
            <a:endParaRPr lang="en-US" dirty="0"/>
          </a:p>
        </p:txBody>
      </p:sp>
      <p:sp>
        <p:nvSpPr>
          <p:cNvPr id="4" name="Téglalap: lekerekített 4">
            <a:extLst>
              <a:ext uri="{FF2B5EF4-FFF2-40B4-BE49-F238E27FC236}">
                <a16:creationId xmlns:a16="http://schemas.microsoft.com/office/drawing/2014/main" id="{CB1A4BCA-4D7B-8D7E-F4AA-DA5EBEEBD2F0}"/>
              </a:ext>
            </a:extLst>
          </p:cNvPr>
          <p:cNvSpPr/>
          <p:nvPr/>
        </p:nvSpPr>
        <p:spPr>
          <a:xfrm>
            <a:off x="2780267" y="4082586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ROS </a:t>
            </a:r>
            <a:r>
              <a:rPr lang="hu-HU" b="1" dirty="0" err="1">
                <a:solidFill>
                  <a:schemeClr val="tx1"/>
                </a:solidFill>
              </a:rPr>
              <a:t>Control</a:t>
            </a:r>
            <a:r>
              <a:rPr lang="hu-HU" b="1" dirty="0">
                <a:solidFill>
                  <a:schemeClr val="tx1"/>
                </a:solidFill>
              </a:rPr>
              <a:t> integrálása</a:t>
            </a:r>
            <a:endParaRPr lang="en-US" dirty="0"/>
          </a:p>
        </p:txBody>
      </p:sp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B4C6C84C-3B81-68F5-E605-45D74A165094}"/>
              </a:ext>
            </a:extLst>
          </p:cNvPr>
          <p:cNvSpPr/>
          <p:nvPr/>
        </p:nvSpPr>
        <p:spPr>
          <a:xfrm>
            <a:off x="1779980" y="4972928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 err="1"/>
              <a:t>Eternet</a:t>
            </a:r>
            <a:r>
              <a:rPr lang="hu-HU" b="1" dirty="0"/>
              <a:t> Kommunikáció</a:t>
            </a:r>
            <a:endParaRPr lang="en-US" dirty="0"/>
          </a:p>
        </p:txBody>
      </p:sp>
      <p:sp>
        <p:nvSpPr>
          <p:cNvPr id="8" name="Téglalap: lekerekített 4">
            <a:extLst>
              <a:ext uri="{FF2B5EF4-FFF2-40B4-BE49-F238E27FC236}">
                <a16:creationId xmlns:a16="http://schemas.microsoft.com/office/drawing/2014/main" id="{4F8519D8-A526-C0B7-DF20-558507983DB8}"/>
              </a:ext>
            </a:extLst>
          </p:cNvPr>
          <p:cNvSpPr/>
          <p:nvPr/>
        </p:nvSpPr>
        <p:spPr>
          <a:xfrm>
            <a:off x="2779044" y="5863270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 err="1">
                <a:solidFill>
                  <a:schemeClr val="tx1"/>
                </a:solidFill>
              </a:rPr>
              <a:t>RealTimePS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05092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églalap 22">
            <a:extLst>
              <a:ext uri="{FF2B5EF4-FFF2-40B4-BE49-F238E27FC236}">
                <a16:creationId xmlns:a16="http://schemas.microsoft.com/office/drawing/2014/main" id="{F71C6D72-D1B9-7957-0DCF-D6037284463E}"/>
              </a:ext>
            </a:extLst>
          </p:cNvPr>
          <p:cNvSpPr/>
          <p:nvPr/>
        </p:nvSpPr>
        <p:spPr>
          <a:xfrm>
            <a:off x="0" y="-22920"/>
            <a:ext cx="12192000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ACEBFB93-520A-A40B-76D1-3744957BFA2C}"/>
              </a:ext>
            </a:extLst>
          </p:cNvPr>
          <p:cNvSpPr/>
          <p:nvPr/>
        </p:nvSpPr>
        <p:spPr>
          <a:xfrm>
            <a:off x="0" y="-22921"/>
            <a:ext cx="5818497" cy="972273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sz="3600" b="1" dirty="0"/>
              <a:t>A </a:t>
            </a:r>
            <a:r>
              <a:rPr lang="en-US" sz="3600" b="1" dirty="0" err="1"/>
              <a:t>távirányító</a:t>
            </a:r>
            <a:endParaRPr lang="en-US" sz="3600" b="1" dirty="0" err="1">
              <a:ea typeface="Calibri"/>
              <a:cs typeface="Calibri"/>
            </a:endParaRPr>
          </a:p>
        </p:txBody>
      </p:sp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43851675-AAE3-5769-ED9B-7FE7A2C15563}"/>
              </a:ext>
            </a:extLst>
          </p:cNvPr>
          <p:cNvSpPr/>
          <p:nvPr/>
        </p:nvSpPr>
        <p:spPr>
          <a:xfrm>
            <a:off x="511311" y="2255269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err="1">
                <a:cs typeface="Calibri"/>
              </a:rPr>
              <a:t>Univerzális</a:t>
            </a:r>
          </a:p>
        </p:txBody>
      </p:sp>
      <p:sp>
        <p:nvSpPr>
          <p:cNvPr id="6" name="Téglalap: lekerekített 4">
            <a:extLst>
              <a:ext uri="{FF2B5EF4-FFF2-40B4-BE49-F238E27FC236}">
                <a16:creationId xmlns:a16="http://schemas.microsoft.com/office/drawing/2014/main" id="{65CDE6BE-1792-8B3E-12D0-4EDA02095B87}"/>
              </a:ext>
            </a:extLst>
          </p:cNvPr>
          <p:cNvSpPr/>
          <p:nvPr/>
        </p:nvSpPr>
        <p:spPr>
          <a:xfrm>
            <a:off x="475867" y="3432892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cs typeface="Calibri"/>
              </a:rPr>
              <a:t>ROS2</a:t>
            </a:r>
            <a:endParaRPr lang="en-US"/>
          </a:p>
        </p:txBody>
      </p:sp>
      <p:pic>
        <p:nvPicPr>
          <p:cNvPr id="4" name="Picture 6">
            <a:extLst>
              <a:ext uri="{FF2B5EF4-FFF2-40B4-BE49-F238E27FC236}">
                <a16:creationId xmlns:a16="http://schemas.microsoft.com/office/drawing/2014/main" id="{7D81D8C4-3D80-E8A0-1CD0-B5623AEDE2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5702" y="1052795"/>
            <a:ext cx="8298710" cy="5142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9261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églalap 22">
            <a:extLst>
              <a:ext uri="{FF2B5EF4-FFF2-40B4-BE49-F238E27FC236}">
                <a16:creationId xmlns:a16="http://schemas.microsoft.com/office/drawing/2014/main" id="{F71C6D72-D1B9-7957-0DCF-D6037284463E}"/>
              </a:ext>
            </a:extLst>
          </p:cNvPr>
          <p:cNvSpPr/>
          <p:nvPr/>
        </p:nvSpPr>
        <p:spPr>
          <a:xfrm>
            <a:off x="0" y="-22920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pic>
        <p:nvPicPr>
          <p:cNvPr id="1026" name="Picture 2" descr="Nincs elérhető leírás.">
            <a:extLst>
              <a:ext uri="{FF2B5EF4-FFF2-40B4-BE49-F238E27FC236}">
                <a16:creationId xmlns:a16="http://schemas.microsoft.com/office/drawing/2014/main" id="{9C606B0E-A7DE-09FA-D49E-77D666C7C1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27" r="-1" b="7098"/>
          <a:stretch/>
        </p:blipFill>
        <p:spPr bwMode="auto">
          <a:xfrm>
            <a:off x="5313225" y="-2292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églalap 14">
            <a:extLst>
              <a:ext uri="{FF2B5EF4-FFF2-40B4-BE49-F238E27FC236}">
                <a16:creationId xmlns:a16="http://schemas.microsoft.com/office/drawing/2014/main" id="{ACEBFB93-520A-A40B-76D1-3744957BFA2C}"/>
              </a:ext>
            </a:extLst>
          </p:cNvPr>
          <p:cNvSpPr/>
          <p:nvPr/>
        </p:nvSpPr>
        <p:spPr>
          <a:xfrm>
            <a:off x="-2473" y="-22919"/>
            <a:ext cx="5818497" cy="972273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 kern="1200" err="1">
                <a:latin typeface="+mj-lt"/>
                <a:ea typeface="+mj-ea"/>
                <a:cs typeface="+mj-cs"/>
              </a:rPr>
              <a:t>Miért</a:t>
            </a:r>
            <a:r>
              <a:rPr lang="en-US" sz="3600" b="1" kern="1200">
                <a:latin typeface="+mj-lt"/>
                <a:ea typeface="+mj-ea"/>
                <a:cs typeface="+mj-cs"/>
              </a:rPr>
              <a:t>?</a:t>
            </a:r>
            <a:endParaRPr lang="en-US" sz="3600" b="1"/>
          </a:p>
        </p:txBody>
      </p:sp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0E803306-8E0A-9A1F-62DF-612730C3A6CE}"/>
              </a:ext>
            </a:extLst>
          </p:cNvPr>
          <p:cNvSpPr/>
          <p:nvPr/>
        </p:nvSpPr>
        <p:spPr>
          <a:xfrm>
            <a:off x="971510" y="2055703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err="1"/>
              <a:t>Szakkollégium</a:t>
            </a:r>
            <a:r>
              <a:rPr lang="en-US" b="1"/>
              <a:t> </a:t>
            </a:r>
            <a:r>
              <a:rPr lang="en-US" b="1" err="1"/>
              <a:t>robotjai</a:t>
            </a:r>
            <a:endParaRPr lang="en-US" b="1"/>
          </a:p>
        </p:txBody>
      </p:sp>
      <p:sp>
        <p:nvSpPr>
          <p:cNvPr id="2" name="Téglalap: lekerekített 4">
            <a:extLst>
              <a:ext uri="{FF2B5EF4-FFF2-40B4-BE49-F238E27FC236}">
                <a16:creationId xmlns:a16="http://schemas.microsoft.com/office/drawing/2014/main" id="{A61292CF-CB36-B991-063A-728A2CE092B4}"/>
              </a:ext>
            </a:extLst>
          </p:cNvPr>
          <p:cNvSpPr/>
          <p:nvPr/>
        </p:nvSpPr>
        <p:spPr>
          <a:xfrm>
            <a:off x="1850180" y="3181805"/>
            <a:ext cx="3357349" cy="486428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 err="1">
                <a:solidFill>
                  <a:schemeClr val="tx1"/>
                </a:solidFill>
              </a:rPr>
              <a:t>Karcsi</a:t>
            </a:r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3" name="Téglalap: lekerekített 4">
            <a:extLst>
              <a:ext uri="{FF2B5EF4-FFF2-40B4-BE49-F238E27FC236}">
                <a16:creationId xmlns:a16="http://schemas.microsoft.com/office/drawing/2014/main" id="{E9E8ED49-45F3-1EB3-409D-1A98172CAC8D}"/>
              </a:ext>
            </a:extLst>
          </p:cNvPr>
          <p:cNvSpPr/>
          <p:nvPr/>
        </p:nvSpPr>
        <p:spPr>
          <a:xfrm>
            <a:off x="1850179" y="3874646"/>
            <a:ext cx="3357349" cy="516602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chemeClr val="tx1"/>
                </a:solidFill>
              </a:rPr>
              <a:t>Dora the explorer</a:t>
            </a:r>
          </a:p>
        </p:txBody>
      </p:sp>
    </p:spTree>
    <p:extLst>
      <p:ext uri="{BB962C8B-B14F-4D97-AF65-F5344CB8AC3E}">
        <p14:creationId xmlns:p14="http://schemas.microsoft.com/office/powerpoint/2010/main" val="39274340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églalap 23">
            <a:extLst>
              <a:ext uri="{FF2B5EF4-FFF2-40B4-BE49-F238E27FC236}">
                <a16:creationId xmlns:a16="http://schemas.microsoft.com/office/drawing/2014/main" id="{81A09EB9-AC44-20F9-C911-5AB634267F74}"/>
              </a:ext>
            </a:extLst>
          </p:cNvPr>
          <p:cNvSpPr/>
          <p:nvPr/>
        </p:nvSpPr>
        <p:spPr>
          <a:xfrm>
            <a:off x="241161" y="1125416"/>
            <a:ext cx="8681776" cy="4160017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72" name="Téglalap 71">
            <a:extLst>
              <a:ext uri="{FF2B5EF4-FFF2-40B4-BE49-F238E27FC236}">
                <a16:creationId xmlns:a16="http://schemas.microsoft.com/office/drawing/2014/main" id="{25D36764-A1D3-5835-89B5-8D016DE33BDF}"/>
              </a:ext>
            </a:extLst>
          </p:cNvPr>
          <p:cNvSpPr/>
          <p:nvPr/>
        </p:nvSpPr>
        <p:spPr>
          <a:xfrm>
            <a:off x="51797" y="-7090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0313EA2F-F1B7-B714-5741-4895FAB77244}"/>
              </a:ext>
            </a:extLst>
          </p:cNvPr>
          <p:cNvSpPr/>
          <p:nvPr/>
        </p:nvSpPr>
        <p:spPr>
          <a:xfrm>
            <a:off x="0" y="-7090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b="1"/>
              <a:t>Hardver </a:t>
            </a:r>
          </a:p>
        </p:txBody>
      </p:sp>
      <p:sp>
        <p:nvSpPr>
          <p:cNvPr id="3" name="Téglalap 2">
            <a:extLst>
              <a:ext uri="{FF2B5EF4-FFF2-40B4-BE49-F238E27FC236}">
                <a16:creationId xmlns:a16="http://schemas.microsoft.com/office/drawing/2014/main" id="{321CEB9E-FBCD-B3EF-1CA6-5F695C92ABF3}"/>
              </a:ext>
            </a:extLst>
          </p:cNvPr>
          <p:cNvSpPr/>
          <p:nvPr/>
        </p:nvSpPr>
        <p:spPr>
          <a:xfrm>
            <a:off x="3552660" y="3852306"/>
            <a:ext cx="1812921" cy="1323833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esp32</a:t>
            </a:r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E9C41901-734A-A29C-2CAA-3ACE775AF5B4}"/>
              </a:ext>
            </a:extLst>
          </p:cNvPr>
          <p:cNvSpPr/>
          <p:nvPr/>
        </p:nvSpPr>
        <p:spPr>
          <a:xfrm>
            <a:off x="2513663" y="1481906"/>
            <a:ext cx="3979523" cy="1746914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LCD</a:t>
            </a:r>
          </a:p>
        </p:txBody>
      </p:sp>
      <p:sp>
        <p:nvSpPr>
          <p:cNvPr id="11" name="Téglalap 10">
            <a:extLst>
              <a:ext uri="{FF2B5EF4-FFF2-40B4-BE49-F238E27FC236}">
                <a16:creationId xmlns:a16="http://schemas.microsoft.com/office/drawing/2014/main" id="{8AD26C8F-79C0-65E1-8CD5-84818817BD7A}"/>
              </a:ext>
            </a:extLst>
          </p:cNvPr>
          <p:cNvSpPr/>
          <p:nvPr/>
        </p:nvSpPr>
        <p:spPr>
          <a:xfrm>
            <a:off x="6782063" y="1980862"/>
            <a:ext cx="1842448" cy="641444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err="1"/>
              <a:t>Gombok</a:t>
            </a:r>
            <a:endParaRPr lang="en-US" b="1"/>
          </a:p>
        </p:txBody>
      </p:sp>
      <p:sp>
        <p:nvSpPr>
          <p:cNvPr id="13" name="Téglalap 12">
            <a:extLst>
              <a:ext uri="{FF2B5EF4-FFF2-40B4-BE49-F238E27FC236}">
                <a16:creationId xmlns:a16="http://schemas.microsoft.com/office/drawing/2014/main" id="{987570A9-3CE9-3A4B-9BDB-BB1C2C93E4F9}"/>
              </a:ext>
            </a:extLst>
          </p:cNvPr>
          <p:cNvSpPr/>
          <p:nvPr/>
        </p:nvSpPr>
        <p:spPr>
          <a:xfrm>
            <a:off x="6782063" y="2686719"/>
            <a:ext cx="1842448" cy="542101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err="1"/>
              <a:t>Kapcsolók</a:t>
            </a:r>
            <a:endParaRPr lang="en-US" b="1"/>
          </a:p>
        </p:txBody>
      </p:sp>
      <p:sp>
        <p:nvSpPr>
          <p:cNvPr id="14" name="Téglalap 13">
            <a:extLst>
              <a:ext uri="{FF2B5EF4-FFF2-40B4-BE49-F238E27FC236}">
                <a16:creationId xmlns:a16="http://schemas.microsoft.com/office/drawing/2014/main" id="{2E3C5312-4E82-8673-5292-10FE43EC001D}"/>
              </a:ext>
            </a:extLst>
          </p:cNvPr>
          <p:cNvSpPr/>
          <p:nvPr/>
        </p:nvSpPr>
        <p:spPr>
          <a:xfrm>
            <a:off x="6782063" y="3303983"/>
            <a:ext cx="1842448" cy="542101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err="1"/>
              <a:t>Joystickok</a:t>
            </a:r>
            <a:r>
              <a:rPr lang="en-US" b="1"/>
              <a:t> </a:t>
            </a:r>
            <a:r>
              <a:rPr lang="en-US" b="1" err="1"/>
              <a:t>stb</a:t>
            </a:r>
            <a:endParaRPr lang="en-US" b="1"/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E3C1A18F-FE08-5174-E9E6-ED8291A43414}"/>
              </a:ext>
            </a:extLst>
          </p:cNvPr>
          <p:cNvSpPr/>
          <p:nvPr/>
        </p:nvSpPr>
        <p:spPr>
          <a:xfrm>
            <a:off x="389736" y="1921492"/>
            <a:ext cx="1842448" cy="2894436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err="1"/>
              <a:t>Akkumulátor</a:t>
            </a:r>
            <a:endParaRPr lang="en-US" b="1"/>
          </a:p>
        </p:txBody>
      </p:sp>
      <p:sp>
        <p:nvSpPr>
          <p:cNvPr id="21" name="Téglalap 20">
            <a:extLst>
              <a:ext uri="{FF2B5EF4-FFF2-40B4-BE49-F238E27FC236}">
                <a16:creationId xmlns:a16="http://schemas.microsoft.com/office/drawing/2014/main" id="{C67D5CB1-EF88-529C-4A52-D04D465310A7}"/>
              </a:ext>
            </a:extLst>
          </p:cNvPr>
          <p:cNvSpPr/>
          <p:nvPr/>
        </p:nvSpPr>
        <p:spPr>
          <a:xfrm>
            <a:off x="3596963" y="1351307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Touchscreen</a:t>
            </a:r>
          </a:p>
        </p:txBody>
      </p:sp>
      <p:sp>
        <p:nvSpPr>
          <p:cNvPr id="26" name="Téglalap 25">
            <a:extLst>
              <a:ext uri="{FF2B5EF4-FFF2-40B4-BE49-F238E27FC236}">
                <a16:creationId xmlns:a16="http://schemas.microsoft.com/office/drawing/2014/main" id="{BE0809DC-41FA-F152-31C9-FA2CC61E4E97}"/>
              </a:ext>
            </a:extLst>
          </p:cNvPr>
          <p:cNvSpPr/>
          <p:nvPr/>
        </p:nvSpPr>
        <p:spPr>
          <a:xfrm>
            <a:off x="9290976" y="1125416"/>
            <a:ext cx="2552626" cy="534151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27" name="Téglalap 26">
            <a:extLst>
              <a:ext uri="{FF2B5EF4-FFF2-40B4-BE49-F238E27FC236}">
                <a16:creationId xmlns:a16="http://schemas.microsoft.com/office/drawing/2014/main" id="{3C2C06B7-1B0B-E6F8-2C0C-3C10C63087AE}"/>
              </a:ext>
            </a:extLst>
          </p:cNvPr>
          <p:cNvSpPr/>
          <p:nvPr/>
        </p:nvSpPr>
        <p:spPr>
          <a:xfrm>
            <a:off x="9678337" y="1180936"/>
            <a:ext cx="1842448" cy="542101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/>
              <a:t>Robot</a:t>
            </a:r>
          </a:p>
        </p:txBody>
      </p:sp>
      <p:sp>
        <p:nvSpPr>
          <p:cNvPr id="32" name="Nyíl: jobbra mutató 31">
            <a:extLst>
              <a:ext uri="{FF2B5EF4-FFF2-40B4-BE49-F238E27FC236}">
                <a16:creationId xmlns:a16="http://schemas.microsoft.com/office/drawing/2014/main" id="{F2E44AF2-C118-8B97-B8F4-399F049AB901}"/>
              </a:ext>
            </a:extLst>
          </p:cNvPr>
          <p:cNvSpPr/>
          <p:nvPr/>
        </p:nvSpPr>
        <p:spPr>
          <a:xfrm>
            <a:off x="2966484" y="5842182"/>
            <a:ext cx="6324492" cy="547906"/>
          </a:xfrm>
          <a:prstGeom prst="right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33" name="Nyíl: lefelé mutató 32">
            <a:extLst>
              <a:ext uri="{FF2B5EF4-FFF2-40B4-BE49-F238E27FC236}">
                <a16:creationId xmlns:a16="http://schemas.microsoft.com/office/drawing/2014/main" id="{832F8D1C-9095-726D-6F96-C2495A854232}"/>
              </a:ext>
            </a:extLst>
          </p:cNvPr>
          <p:cNvSpPr/>
          <p:nvPr/>
        </p:nvSpPr>
        <p:spPr>
          <a:xfrm rot="10800000">
            <a:off x="4235072" y="5172305"/>
            <a:ext cx="452176" cy="1079877"/>
          </a:xfrm>
          <a:prstGeom prst="downArrow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2" name="Téglalap 22">
            <a:extLst>
              <a:ext uri="{FF2B5EF4-FFF2-40B4-BE49-F238E27FC236}">
                <a16:creationId xmlns:a16="http://schemas.microsoft.com/office/drawing/2014/main" id="{D4BAB19F-6E43-BC1D-23B7-DEF98E16E9B1}"/>
              </a:ext>
            </a:extLst>
          </p:cNvPr>
          <p:cNvSpPr/>
          <p:nvPr/>
        </p:nvSpPr>
        <p:spPr>
          <a:xfrm>
            <a:off x="5093894" y="6116854"/>
            <a:ext cx="2064933" cy="533241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/>
              <a:t>ROS2</a:t>
            </a:r>
            <a:endParaRPr lang="en-US" b="1">
              <a:cs typeface="Calibri"/>
            </a:endParaRPr>
          </a:p>
        </p:txBody>
      </p:sp>
      <p:sp>
        <p:nvSpPr>
          <p:cNvPr id="23" name="Téglalap 22">
            <a:extLst>
              <a:ext uri="{FF2B5EF4-FFF2-40B4-BE49-F238E27FC236}">
                <a16:creationId xmlns:a16="http://schemas.microsoft.com/office/drawing/2014/main" id="{AB01AB05-797D-2238-5879-74EA280E6DFD}"/>
              </a:ext>
            </a:extLst>
          </p:cNvPr>
          <p:cNvSpPr/>
          <p:nvPr/>
        </p:nvSpPr>
        <p:spPr>
          <a:xfrm>
            <a:off x="1469964" y="5842182"/>
            <a:ext cx="1524445" cy="542101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err="1"/>
              <a:t>wifi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26960443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350AF1F7-9B50-259D-FE43-ACF9493C50FF}"/>
              </a:ext>
            </a:extLst>
          </p:cNvPr>
          <p:cNvSpPr/>
          <p:nvPr/>
        </p:nvSpPr>
        <p:spPr>
          <a:xfrm>
            <a:off x="51797" y="-14996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CAE91C21-500E-182F-1315-799B82A4712C}"/>
              </a:ext>
            </a:extLst>
          </p:cNvPr>
          <p:cNvSpPr/>
          <p:nvPr/>
        </p:nvSpPr>
        <p:spPr>
          <a:xfrm>
            <a:off x="-9779" y="0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sz="4400" dirty="0">
                <a:ea typeface="Calibri"/>
                <a:cs typeface="Calibri"/>
              </a:rPr>
              <a:t>Robotirányítás</a:t>
            </a:r>
            <a:endParaRPr lang="en-US" sz="4400" dirty="0">
              <a:ea typeface="Calibri"/>
              <a:cs typeface="Calibri"/>
            </a:endParaRPr>
          </a:p>
        </p:txBody>
      </p:sp>
      <p:pic>
        <p:nvPicPr>
          <p:cNvPr id="6" name="Kép 5" descr="A képen Betűtípus, szöveg, Grafika, embléma látható&#10;&#10;Automatikusan generált leírás">
            <a:extLst>
              <a:ext uri="{FF2B5EF4-FFF2-40B4-BE49-F238E27FC236}">
                <a16:creationId xmlns:a16="http://schemas.microsoft.com/office/drawing/2014/main" id="{BCC0A9A5-CDC8-FE95-FF0A-462E401C03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777782"/>
            <a:ext cx="3030855" cy="2080218"/>
          </a:xfrm>
          <a:prstGeom prst="rect">
            <a:avLst/>
          </a:prstGeom>
        </p:spPr>
      </p:pic>
      <p:sp>
        <p:nvSpPr>
          <p:cNvPr id="7" name="Téglalap: lekerekített 4">
            <a:extLst>
              <a:ext uri="{FF2B5EF4-FFF2-40B4-BE49-F238E27FC236}">
                <a16:creationId xmlns:a16="http://schemas.microsoft.com/office/drawing/2014/main" id="{701B9E54-6618-1898-006E-BA017A0E3AC9}"/>
              </a:ext>
            </a:extLst>
          </p:cNvPr>
          <p:cNvSpPr/>
          <p:nvPr/>
        </p:nvSpPr>
        <p:spPr>
          <a:xfrm>
            <a:off x="674197" y="1329931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cs typeface="Calibri"/>
              </a:rPr>
              <a:t>Robot </a:t>
            </a:r>
            <a:r>
              <a:rPr lang="hu-HU" b="1" dirty="0" err="1">
                <a:cs typeface="Calibri"/>
              </a:rPr>
              <a:t>Operating</a:t>
            </a:r>
            <a:r>
              <a:rPr lang="hu-HU" b="1" dirty="0">
                <a:cs typeface="Calibri"/>
              </a:rPr>
              <a:t> System</a:t>
            </a:r>
            <a:endParaRPr lang="en-US" b="1" dirty="0"/>
          </a:p>
        </p:txBody>
      </p:sp>
      <p:sp>
        <p:nvSpPr>
          <p:cNvPr id="8" name="Téglalap: lekerekített 4">
            <a:extLst>
              <a:ext uri="{FF2B5EF4-FFF2-40B4-BE49-F238E27FC236}">
                <a16:creationId xmlns:a16="http://schemas.microsoft.com/office/drawing/2014/main" id="{179A7E6B-46E5-F29E-7229-03E17E1A3B23}"/>
              </a:ext>
            </a:extLst>
          </p:cNvPr>
          <p:cNvSpPr/>
          <p:nvPr/>
        </p:nvSpPr>
        <p:spPr>
          <a:xfrm>
            <a:off x="3314348" y="2313614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Széleskörű felhasználhatóság</a:t>
            </a:r>
          </a:p>
        </p:txBody>
      </p:sp>
      <p:pic>
        <p:nvPicPr>
          <p:cNvPr id="11" name="Kép 10" descr="A képen pixel, képernyőkép, térkép látható&#10;&#10;Automatikusan generált leírás">
            <a:extLst>
              <a:ext uri="{FF2B5EF4-FFF2-40B4-BE49-F238E27FC236}">
                <a16:creationId xmlns:a16="http://schemas.microsoft.com/office/drawing/2014/main" id="{70A1EDD4-B5ED-2F94-E7A7-093190CF546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96"/>
          <a:stretch/>
        </p:blipFill>
        <p:spPr>
          <a:xfrm>
            <a:off x="8023860" y="957277"/>
            <a:ext cx="4168140" cy="2712675"/>
          </a:xfrm>
          <a:prstGeom prst="rect">
            <a:avLst/>
          </a:prstGeom>
        </p:spPr>
      </p:pic>
      <p:pic>
        <p:nvPicPr>
          <p:cNvPr id="16" name="Kép 15" descr="A képen szöveg, képernyőkép, Multimédiás szoftver, Grafikai szoftver látható&#10;&#10;Automatikusan generált leírás">
            <a:extLst>
              <a:ext uri="{FF2B5EF4-FFF2-40B4-BE49-F238E27FC236}">
                <a16:creationId xmlns:a16="http://schemas.microsoft.com/office/drawing/2014/main" id="{E2076D1C-CA5A-BB97-8F67-97458604483D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88" t="8259" r="5530" b="9385"/>
          <a:stretch/>
        </p:blipFill>
        <p:spPr>
          <a:xfrm>
            <a:off x="8023860" y="3669952"/>
            <a:ext cx="4168140" cy="3188047"/>
          </a:xfrm>
          <a:prstGeom prst="rect">
            <a:avLst/>
          </a:prstGeom>
        </p:spPr>
      </p:pic>
      <p:sp>
        <p:nvSpPr>
          <p:cNvPr id="17" name="Téglalap: lekerekített 4">
            <a:extLst>
              <a:ext uri="{FF2B5EF4-FFF2-40B4-BE49-F238E27FC236}">
                <a16:creationId xmlns:a16="http://schemas.microsoft.com/office/drawing/2014/main" id="{B243B241-BB7B-6BB5-A107-B538FF1EA768}"/>
              </a:ext>
            </a:extLst>
          </p:cNvPr>
          <p:cNvSpPr/>
          <p:nvPr/>
        </p:nvSpPr>
        <p:spPr>
          <a:xfrm>
            <a:off x="3314347" y="3297297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Open </a:t>
            </a:r>
            <a:r>
              <a:rPr lang="hu-HU" b="1" dirty="0" err="1">
                <a:solidFill>
                  <a:schemeClr val="tx1"/>
                </a:solidFill>
              </a:rPr>
              <a:t>Source</a:t>
            </a:r>
            <a:endParaRPr lang="hu-HU" b="1" dirty="0">
              <a:solidFill>
                <a:schemeClr val="tx1"/>
              </a:solidFill>
            </a:endParaRPr>
          </a:p>
        </p:txBody>
      </p:sp>
      <p:sp>
        <p:nvSpPr>
          <p:cNvPr id="18" name="Téglalap: lekerekített 4">
            <a:extLst>
              <a:ext uri="{FF2B5EF4-FFF2-40B4-BE49-F238E27FC236}">
                <a16:creationId xmlns:a16="http://schemas.microsoft.com/office/drawing/2014/main" id="{F517C20C-970F-EBE9-4F2C-3EA5807DC3B3}"/>
              </a:ext>
            </a:extLst>
          </p:cNvPr>
          <p:cNvSpPr/>
          <p:nvPr/>
        </p:nvSpPr>
        <p:spPr>
          <a:xfrm>
            <a:off x="3314347" y="4280980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Közösség által fejlesztett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9" name="Téglalap: lekerekített 4">
            <a:extLst>
              <a:ext uri="{FF2B5EF4-FFF2-40B4-BE49-F238E27FC236}">
                <a16:creationId xmlns:a16="http://schemas.microsoft.com/office/drawing/2014/main" id="{B49AA633-8148-2AB1-3C5C-15F649EF0295}"/>
              </a:ext>
            </a:extLst>
          </p:cNvPr>
          <p:cNvSpPr/>
          <p:nvPr/>
        </p:nvSpPr>
        <p:spPr>
          <a:xfrm>
            <a:off x="3314346" y="5263975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Megfelelő bonyolult robotikai vezérlésre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940956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3"/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9D28C3E3-7953-FEF8-B7AE-16F6A0B3C2DD}"/>
              </a:ext>
            </a:extLst>
          </p:cNvPr>
          <p:cNvSpPr/>
          <p:nvPr/>
        </p:nvSpPr>
        <p:spPr>
          <a:xfrm>
            <a:off x="51797" y="-14996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C8462019-99EB-5A26-DC13-5B497B034799}"/>
              </a:ext>
            </a:extLst>
          </p:cNvPr>
          <p:cNvSpPr/>
          <p:nvPr/>
        </p:nvSpPr>
        <p:spPr>
          <a:xfrm>
            <a:off x="0" y="-14996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Micro</a:t>
            </a:r>
            <a:r>
              <a:rPr lang="hu-HU" sz="4400" dirty="0"/>
              <a:t>ROS I.</a:t>
            </a:r>
            <a:endParaRPr lang="en-US" b="1" dirty="0"/>
          </a:p>
        </p:txBody>
      </p:sp>
      <p:sp>
        <p:nvSpPr>
          <p:cNvPr id="3" name="Téglalap: lekerekített 4">
            <a:extLst>
              <a:ext uri="{FF2B5EF4-FFF2-40B4-BE49-F238E27FC236}">
                <a16:creationId xmlns:a16="http://schemas.microsoft.com/office/drawing/2014/main" id="{20588EFD-AF58-7C0B-0D7B-89ABA14CEF82}"/>
              </a:ext>
            </a:extLst>
          </p:cNvPr>
          <p:cNvSpPr/>
          <p:nvPr/>
        </p:nvSpPr>
        <p:spPr>
          <a:xfrm>
            <a:off x="2779044" y="2301902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 err="1">
                <a:solidFill>
                  <a:schemeClr val="tx1"/>
                </a:solidFill>
              </a:rPr>
              <a:t>uROS</a:t>
            </a:r>
            <a:r>
              <a:rPr lang="hu-HU" b="1" dirty="0">
                <a:solidFill>
                  <a:schemeClr val="tx1"/>
                </a:solidFill>
              </a:rPr>
              <a:t> </a:t>
            </a:r>
            <a:r>
              <a:rPr lang="hu-HU" b="1" dirty="0" err="1">
                <a:solidFill>
                  <a:schemeClr val="tx1"/>
                </a:solidFill>
              </a:rPr>
              <a:t>Agent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Téglalap: lekerekített 4">
            <a:extLst>
              <a:ext uri="{FF2B5EF4-FFF2-40B4-BE49-F238E27FC236}">
                <a16:creationId xmlns:a16="http://schemas.microsoft.com/office/drawing/2014/main" id="{CFB6DCAF-B780-FE41-6B3B-F30F9A966370}"/>
              </a:ext>
            </a:extLst>
          </p:cNvPr>
          <p:cNvSpPr/>
          <p:nvPr/>
        </p:nvSpPr>
        <p:spPr>
          <a:xfrm>
            <a:off x="674197" y="1329931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cs typeface="Calibri"/>
              </a:rPr>
              <a:t>ROS2 </a:t>
            </a:r>
            <a:r>
              <a:rPr lang="hu-HU" b="1" dirty="0" err="1">
                <a:cs typeface="Calibri"/>
              </a:rPr>
              <a:t>microcontrollerre</a:t>
            </a:r>
            <a:endParaRPr lang="en-US" b="1" dirty="0"/>
          </a:p>
        </p:txBody>
      </p:sp>
      <p:sp>
        <p:nvSpPr>
          <p:cNvPr id="5" name="Téglalap: lekerekített 4">
            <a:extLst>
              <a:ext uri="{FF2B5EF4-FFF2-40B4-BE49-F238E27FC236}">
                <a16:creationId xmlns:a16="http://schemas.microsoft.com/office/drawing/2014/main" id="{A0FFBFD2-428A-5660-57E3-F2B211A9A8C4}"/>
              </a:ext>
            </a:extLst>
          </p:cNvPr>
          <p:cNvSpPr/>
          <p:nvPr/>
        </p:nvSpPr>
        <p:spPr>
          <a:xfrm>
            <a:off x="6528404" y="2301902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 err="1">
                <a:solidFill>
                  <a:schemeClr val="tx1"/>
                </a:solidFill>
              </a:rPr>
              <a:t>Firmware</a:t>
            </a:r>
            <a:endParaRPr lang="en-US" b="1" dirty="0">
              <a:solidFill>
                <a:schemeClr val="tx1"/>
              </a:solidFill>
            </a:endParaRPr>
          </a:p>
        </p:txBody>
      </p:sp>
      <p:cxnSp>
        <p:nvCxnSpPr>
          <p:cNvPr id="8" name="Straight Arrow Connector 4">
            <a:extLst>
              <a:ext uri="{FF2B5EF4-FFF2-40B4-BE49-F238E27FC236}">
                <a16:creationId xmlns:a16="http://schemas.microsoft.com/office/drawing/2014/main" id="{04B91794-4871-2A5C-079D-19FAECAE36C2}"/>
              </a:ext>
            </a:extLst>
          </p:cNvPr>
          <p:cNvCxnSpPr>
            <a:cxnSpLocks/>
            <a:stCxn id="5" idx="1"/>
          </p:cNvCxnSpPr>
          <p:nvPr/>
        </p:nvCxnSpPr>
        <p:spPr>
          <a:xfrm flipH="1">
            <a:off x="6148225" y="2690864"/>
            <a:ext cx="380179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églalap: lekerekített 4">
            <a:extLst>
              <a:ext uri="{FF2B5EF4-FFF2-40B4-BE49-F238E27FC236}">
                <a16:creationId xmlns:a16="http://schemas.microsoft.com/office/drawing/2014/main" id="{EE503D68-B658-822F-D598-9AECA55D758E}"/>
              </a:ext>
            </a:extLst>
          </p:cNvPr>
          <p:cNvSpPr/>
          <p:nvPr/>
        </p:nvSpPr>
        <p:spPr>
          <a:xfrm>
            <a:off x="674197" y="3273873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cs typeface="Calibri"/>
              </a:rPr>
              <a:t>Kommunikáció</a:t>
            </a:r>
            <a:endParaRPr lang="en-US" b="1" dirty="0"/>
          </a:p>
        </p:txBody>
      </p:sp>
      <p:sp>
        <p:nvSpPr>
          <p:cNvPr id="10" name="Téglalap: lekerekített 4">
            <a:extLst>
              <a:ext uri="{FF2B5EF4-FFF2-40B4-BE49-F238E27FC236}">
                <a16:creationId xmlns:a16="http://schemas.microsoft.com/office/drawing/2014/main" id="{FC9D27A7-F869-6990-6F58-4741BDEF7F56}"/>
              </a:ext>
            </a:extLst>
          </p:cNvPr>
          <p:cNvSpPr/>
          <p:nvPr/>
        </p:nvSpPr>
        <p:spPr>
          <a:xfrm>
            <a:off x="2779044" y="4244504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UART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Téglalap: lekerekített 10">
            <a:extLst>
              <a:ext uri="{FF2B5EF4-FFF2-40B4-BE49-F238E27FC236}">
                <a16:creationId xmlns:a16="http://schemas.microsoft.com/office/drawing/2014/main" id="{50FC4FD4-1B17-3B4E-2EFC-D48C2E0FA6D7}"/>
              </a:ext>
            </a:extLst>
          </p:cNvPr>
          <p:cNvSpPr/>
          <p:nvPr/>
        </p:nvSpPr>
        <p:spPr>
          <a:xfrm>
            <a:off x="6528404" y="3778176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USB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2" name="Téglalap: lekerekített 4">
            <a:extLst>
              <a:ext uri="{FF2B5EF4-FFF2-40B4-BE49-F238E27FC236}">
                <a16:creationId xmlns:a16="http://schemas.microsoft.com/office/drawing/2014/main" id="{3DAEFFF4-45F1-63A8-5572-D2D39605D732}"/>
              </a:ext>
            </a:extLst>
          </p:cNvPr>
          <p:cNvSpPr/>
          <p:nvPr/>
        </p:nvSpPr>
        <p:spPr>
          <a:xfrm>
            <a:off x="6528404" y="4725977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TCP/IP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3" name="Téglalap: lekerekített 4">
            <a:extLst>
              <a:ext uri="{FF2B5EF4-FFF2-40B4-BE49-F238E27FC236}">
                <a16:creationId xmlns:a16="http://schemas.microsoft.com/office/drawing/2014/main" id="{CCA12881-02F3-0744-5855-83D95B436DF9}"/>
              </a:ext>
            </a:extLst>
          </p:cNvPr>
          <p:cNvSpPr/>
          <p:nvPr/>
        </p:nvSpPr>
        <p:spPr>
          <a:xfrm>
            <a:off x="674196" y="5215135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cs typeface="Calibri"/>
              </a:rPr>
              <a:t>ROS API C nyelven</a:t>
            </a:r>
            <a:endParaRPr lang="en-US" b="1" dirty="0"/>
          </a:p>
        </p:txBody>
      </p:sp>
      <p:pic>
        <p:nvPicPr>
          <p:cNvPr id="16" name="Kép 15" descr="A képen Betűtípus, embléma, Grafika, szimbólum látható&#10;&#10;Automatikusan generált leírás">
            <a:extLst>
              <a:ext uri="{FF2B5EF4-FFF2-40B4-BE49-F238E27FC236}">
                <a16:creationId xmlns:a16="http://schemas.microsoft.com/office/drawing/2014/main" id="{88289EE2-669A-F7D6-DE0E-D2C19AA4AB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552" y="957277"/>
            <a:ext cx="3901448" cy="1319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467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églalap 5">
            <a:extLst>
              <a:ext uri="{FF2B5EF4-FFF2-40B4-BE49-F238E27FC236}">
                <a16:creationId xmlns:a16="http://schemas.microsoft.com/office/drawing/2014/main" id="{9D28C3E3-7953-FEF8-B7AE-16F6A0B3C2DD}"/>
              </a:ext>
            </a:extLst>
          </p:cNvPr>
          <p:cNvSpPr/>
          <p:nvPr/>
        </p:nvSpPr>
        <p:spPr>
          <a:xfrm>
            <a:off x="51797" y="-14996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C8462019-99EB-5A26-DC13-5B497B034799}"/>
              </a:ext>
            </a:extLst>
          </p:cNvPr>
          <p:cNvSpPr/>
          <p:nvPr/>
        </p:nvSpPr>
        <p:spPr>
          <a:xfrm>
            <a:off x="0" y="-14996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/>
              <a:t>Micro</a:t>
            </a:r>
            <a:r>
              <a:rPr lang="hu-HU" sz="4400" dirty="0"/>
              <a:t>ROS II.</a:t>
            </a:r>
            <a:endParaRPr lang="en-US" b="1" dirty="0"/>
          </a:p>
        </p:txBody>
      </p:sp>
      <p:sp>
        <p:nvSpPr>
          <p:cNvPr id="3" name="Téglalap: lekerekített 4">
            <a:extLst>
              <a:ext uri="{FF2B5EF4-FFF2-40B4-BE49-F238E27FC236}">
                <a16:creationId xmlns:a16="http://schemas.microsoft.com/office/drawing/2014/main" id="{20588EFD-AF58-7C0B-0D7B-89ABA14CEF82}"/>
              </a:ext>
            </a:extLst>
          </p:cNvPr>
          <p:cNvSpPr/>
          <p:nvPr/>
        </p:nvSpPr>
        <p:spPr>
          <a:xfrm>
            <a:off x="2779044" y="2301902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ESP32 WROOM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4" name="Téglalap: lekerekített 4">
            <a:extLst>
              <a:ext uri="{FF2B5EF4-FFF2-40B4-BE49-F238E27FC236}">
                <a16:creationId xmlns:a16="http://schemas.microsoft.com/office/drawing/2014/main" id="{CFB6DCAF-B780-FE41-6B3B-F30F9A966370}"/>
              </a:ext>
            </a:extLst>
          </p:cNvPr>
          <p:cNvSpPr/>
          <p:nvPr/>
        </p:nvSpPr>
        <p:spPr>
          <a:xfrm>
            <a:off x="674197" y="1329931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Multiplatform</a:t>
            </a:r>
            <a:endParaRPr lang="en-US" b="1" dirty="0"/>
          </a:p>
        </p:txBody>
      </p:sp>
      <p:sp>
        <p:nvSpPr>
          <p:cNvPr id="9" name="Téglalap: lekerekített 4">
            <a:extLst>
              <a:ext uri="{FF2B5EF4-FFF2-40B4-BE49-F238E27FC236}">
                <a16:creationId xmlns:a16="http://schemas.microsoft.com/office/drawing/2014/main" id="{EE503D68-B658-822F-D598-9AECA55D758E}"/>
              </a:ext>
            </a:extLst>
          </p:cNvPr>
          <p:cNvSpPr/>
          <p:nvPr/>
        </p:nvSpPr>
        <p:spPr>
          <a:xfrm>
            <a:off x="674197" y="3273873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>
                <a:cs typeface="Calibri"/>
              </a:rPr>
              <a:t>ROS API C nyelven</a:t>
            </a:r>
            <a:endParaRPr lang="en-US" b="1" dirty="0"/>
          </a:p>
        </p:txBody>
      </p:sp>
      <p:sp>
        <p:nvSpPr>
          <p:cNvPr id="10" name="Téglalap: lekerekített 4">
            <a:extLst>
              <a:ext uri="{FF2B5EF4-FFF2-40B4-BE49-F238E27FC236}">
                <a16:creationId xmlns:a16="http://schemas.microsoft.com/office/drawing/2014/main" id="{FC9D27A7-F869-6990-6F58-4741BDEF7F56}"/>
              </a:ext>
            </a:extLst>
          </p:cNvPr>
          <p:cNvSpPr/>
          <p:nvPr/>
        </p:nvSpPr>
        <p:spPr>
          <a:xfrm>
            <a:off x="2779044" y="4244504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 err="1">
                <a:solidFill>
                  <a:schemeClr val="tx1"/>
                </a:solidFill>
              </a:rPr>
              <a:t>FreeRTOS</a:t>
            </a:r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16" name="Kép 15" descr="A képen Betűtípus, embléma, Grafika, szimbólum látható&#10;&#10;Automatikusan generált leírás">
            <a:extLst>
              <a:ext uri="{FF2B5EF4-FFF2-40B4-BE49-F238E27FC236}">
                <a16:creationId xmlns:a16="http://schemas.microsoft.com/office/drawing/2014/main" id="{88289EE2-669A-F7D6-DE0E-D2C19AA4AB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0552" y="957277"/>
            <a:ext cx="3901448" cy="1319787"/>
          </a:xfrm>
          <a:prstGeom prst="rect">
            <a:avLst/>
          </a:prstGeom>
        </p:spPr>
      </p:pic>
      <p:sp>
        <p:nvSpPr>
          <p:cNvPr id="2" name="Téglalap: lekerekített 1">
            <a:extLst>
              <a:ext uri="{FF2B5EF4-FFF2-40B4-BE49-F238E27FC236}">
                <a16:creationId xmlns:a16="http://schemas.microsoft.com/office/drawing/2014/main" id="{E338E6FF-DC2B-F228-DF34-FBCD76619609}"/>
              </a:ext>
            </a:extLst>
          </p:cNvPr>
          <p:cNvSpPr/>
          <p:nvPr/>
        </p:nvSpPr>
        <p:spPr>
          <a:xfrm>
            <a:off x="6528404" y="2301902"/>
            <a:ext cx="3357349" cy="777923"/>
          </a:xfrm>
          <a:prstGeom prst="round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solidFill>
                  <a:schemeClr val="tx1"/>
                </a:solidFill>
              </a:rPr>
              <a:t>STM32F746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225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églalap 23">
            <a:extLst>
              <a:ext uri="{FF2B5EF4-FFF2-40B4-BE49-F238E27FC236}">
                <a16:creationId xmlns:a16="http://schemas.microsoft.com/office/drawing/2014/main" id="{81A09EB9-AC44-20F9-C911-5AB634267F74}"/>
              </a:ext>
            </a:extLst>
          </p:cNvPr>
          <p:cNvSpPr/>
          <p:nvPr/>
        </p:nvSpPr>
        <p:spPr>
          <a:xfrm>
            <a:off x="241161" y="1125416"/>
            <a:ext cx="7246911" cy="534151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72" name="Téglalap 71">
            <a:extLst>
              <a:ext uri="{FF2B5EF4-FFF2-40B4-BE49-F238E27FC236}">
                <a16:creationId xmlns:a16="http://schemas.microsoft.com/office/drawing/2014/main" id="{25D36764-A1D3-5835-89B5-8D016DE33BDF}"/>
              </a:ext>
            </a:extLst>
          </p:cNvPr>
          <p:cNvSpPr/>
          <p:nvPr/>
        </p:nvSpPr>
        <p:spPr>
          <a:xfrm>
            <a:off x="51797" y="-7090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18" name="Téglalap 17">
            <a:extLst>
              <a:ext uri="{FF2B5EF4-FFF2-40B4-BE49-F238E27FC236}">
                <a16:creationId xmlns:a16="http://schemas.microsoft.com/office/drawing/2014/main" id="{0313EA2F-F1B7-B714-5741-4895FAB77244}"/>
              </a:ext>
            </a:extLst>
          </p:cNvPr>
          <p:cNvSpPr/>
          <p:nvPr/>
        </p:nvSpPr>
        <p:spPr>
          <a:xfrm>
            <a:off x="0" y="-7090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sz="3600" b="1" dirty="0"/>
              <a:t>Robot </a:t>
            </a:r>
            <a:r>
              <a:rPr lang="hu-HU" sz="3600" b="1" dirty="0" err="1"/>
              <a:t>Architectura</a:t>
            </a:r>
            <a:endParaRPr lang="en-US" sz="3600" b="1" dirty="0"/>
          </a:p>
        </p:txBody>
      </p:sp>
      <p:sp>
        <p:nvSpPr>
          <p:cNvPr id="3" name="Téglalap 2">
            <a:extLst>
              <a:ext uri="{FF2B5EF4-FFF2-40B4-BE49-F238E27FC236}">
                <a16:creationId xmlns:a16="http://schemas.microsoft.com/office/drawing/2014/main" id="{321CEB9E-FBCD-B3EF-1CA6-5F695C92ABF3}"/>
              </a:ext>
            </a:extLst>
          </p:cNvPr>
          <p:cNvSpPr/>
          <p:nvPr/>
        </p:nvSpPr>
        <p:spPr>
          <a:xfrm>
            <a:off x="5036024" y="1921492"/>
            <a:ext cx="2290285" cy="1323833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3 motor kontrollerek</a:t>
            </a:r>
            <a:endParaRPr lang="en-US" b="1" dirty="0"/>
          </a:p>
        </p:txBody>
      </p:sp>
      <p:sp>
        <p:nvSpPr>
          <p:cNvPr id="15" name="Téglalap 14">
            <a:extLst>
              <a:ext uri="{FF2B5EF4-FFF2-40B4-BE49-F238E27FC236}">
                <a16:creationId xmlns:a16="http://schemas.microsoft.com/office/drawing/2014/main" id="{E3C1A18F-FE08-5174-E9E6-ED8291A43414}"/>
              </a:ext>
            </a:extLst>
          </p:cNvPr>
          <p:cNvSpPr/>
          <p:nvPr/>
        </p:nvSpPr>
        <p:spPr>
          <a:xfrm>
            <a:off x="389735" y="1921492"/>
            <a:ext cx="3495327" cy="1323833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Control</a:t>
            </a:r>
            <a:r>
              <a:rPr lang="hu-HU" b="1" dirty="0"/>
              <a:t> </a:t>
            </a:r>
            <a:r>
              <a:rPr lang="hu-HU" b="1" dirty="0" err="1"/>
              <a:t>Loop</a:t>
            </a:r>
            <a:endParaRPr lang="en-US" b="1" dirty="0"/>
          </a:p>
        </p:txBody>
      </p:sp>
      <p:sp>
        <p:nvSpPr>
          <p:cNvPr id="21" name="Téglalap 20">
            <a:extLst>
              <a:ext uri="{FF2B5EF4-FFF2-40B4-BE49-F238E27FC236}">
                <a16:creationId xmlns:a16="http://schemas.microsoft.com/office/drawing/2014/main" id="{C67D5CB1-EF88-529C-4A52-D04D465310A7}"/>
              </a:ext>
            </a:extLst>
          </p:cNvPr>
          <p:cNvSpPr/>
          <p:nvPr/>
        </p:nvSpPr>
        <p:spPr>
          <a:xfrm>
            <a:off x="2943392" y="1068478"/>
            <a:ext cx="1842448" cy="542101"/>
          </a:xfrm>
          <a:prstGeom prst="rect">
            <a:avLst/>
          </a:prstGeom>
          <a:solidFill>
            <a:srgbClr val="A6333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Robot </a:t>
            </a:r>
            <a:r>
              <a:rPr lang="hu-HU" b="1" dirty="0" err="1"/>
              <a:t>Controller</a:t>
            </a:r>
            <a:endParaRPr lang="en-US" b="1" dirty="0"/>
          </a:p>
        </p:txBody>
      </p:sp>
      <p:sp>
        <p:nvSpPr>
          <p:cNvPr id="26" name="Téglalap 25">
            <a:extLst>
              <a:ext uri="{FF2B5EF4-FFF2-40B4-BE49-F238E27FC236}">
                <a16:creationId xmlns:a16="http://schemas.microsoft.com/office/drawing/2014/main" id="{BE0809DC-41FA-F152-31C9-FA2CC61E4E97}"/>
              </a:ext>
            </a:extLst>
          </p:cNvPr>
          <p:cNvSpPr/>
          <p:nvPr/>
        </p:nvSpPr>
        <p:spPr>
          <a:xfrm>
            <a:off x="9290976" y="1125416"/>
            <a:ext cx="2552626" cy="5341516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27" name="Téglalap 26">
            <a:extLst>
              <a:ext uri="{FF2B5EF4-FFF2-40B4-BE49-F238E27FC236}">
                <a16:creationId xmlns:a16="http://schemas.microsoft.com/office/drawing/2014/main" id="{3C2C06B7-1B0B-E6F8-2C0C-3C10C63087AE}"/>
              </a:ext>
            </a:extLst>
          </p:cNvPr>
          <p:cNvSpPr/>
          <p:nvPr/>
        </p:nvSpPr>
        <p:spPr>
          <a:xfrm>
            <a:off x="9678337" y="1071207"/>
            <a:ext cx="1842448" cy="542101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/>
              <a:t>Robot</a:t>
            </a:r>
            <a:r>
              <a:rPr lang="hu-HU" b="1" dirty="0"/>
              <a:t> </a:t>
            </a:r>
            <a:r>
              <a:rPr lang="hu-HU" b="1" dirty="0" err="1"/>
              <a:t>Arm</a:t>
            </a:r>
            <a:endParaRPr lang="en-US" b="1" dirty="0"/>
          </a:p>
        </p:txBody>
      </p:sp>
      <p:sp>
        <p:nvSpPr>
          <p:cNvPr id="4" name="Téglalap 3">
            <a:extLst>
              <a:ext uri="{FF2B5EF4-FFF2-40B4-BE49-F238E27FC236}">
                <a16:creationId xmlns:a16="http://schemas.microsoft.com/office/drawing/2014/main" id="{4FC2E402-EC9D-0EC8-2C3F-DAE887E17201}"/>
              </a:ext>
            </a:extLst>
          </p:cNvPr>
          <p:cNvSpPr/>
          <p:nvPr/>
        </p:nvSpPr>
        <p:spPr>
          <a:xfrm>
            <a:off x="5036022" y="3435789"/>
            <a:ext cx="2290285" cy="1323833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Hűtésvezérlés</a:t>
            </a:r>
            <a:endParaRPr lang="en-US" b="1" dirty="0"/>
          </a:p>
        </p:txBody>
      </p:sp>
      <p:sp>
        <p:nvSpPr>
          <p:cNvPr id="6" name="Téglalap 5">
            <a:extLst>
              <a:ext uri="{FF2B5EF4-FFF2-40B4-BE49-F238E27FC236}">
                <a16:creationId xmlns:a16="http://schemas.microsoft.com/office/drawing/2014/main" id="{7CC0CC46-27A8-716E-FD29-B1AA04EA4321}"/>
              </a:ext>
            </a:extLst>
          </p:cNvPr>
          <p:cNvSpPr/>
          <p:nvPr/>
        </p:nvSpPr>
        <p:spPr>
          <a:xfrm>
            <a:off x="5036022" y="4950087"/>
            <a:ext cx="2290285" cy="1323833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24 V motor</a:t>
            </a:r>
          </a:p>
          <a:p>
            <a:pPr algn="ctr"/>
            <a:r>
              <a:rPr lang="hu-HU" b="1" dirty="0"/>
              <a:t>5 V vezérlés</a:t>
            </a:r>
            <a:endParaRPr lang="en-US" b="1" dirty="0"/>
          </a:p>
        </p:txBody>
      </p:sp>
      <p:sp>
        <p:nvSpPr>
          <p:cNvPr id="7" name="Téglalap 6">
            <a:extLst>
              <a:ext uri="{FF2B5EF4-FFF2-40B4-BE49-F238E27FC236}">
                <a16:creationId xmlns:a16="http://schemas.microsoft.com/office/drawing/2014/main" id="{C9C637C4-C720-29C3-2FB1-D6AAC966F34C}"/>
              </a:ext>
            </a:extLst>
          </p:cNvPr>
          <p:cNvSpPr/>
          <p:nvPr/>
        </p:nvSpPr>
        <p:spPr>
          <a:xfrm>
            <a:off x="369289" y="3435788"/>
            <a:ext cx="3495327" cy="1323833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 err="1"/>
              <a:t>MicroROS</a:t>
            </a:r>
            <a:r>
              <a:rPr lang="hu-HU" b="1" dirty="0"/>
              <a:t> külső vezérlés</a:t>
            </a:r>
            <a:endParaRPr lang="en-US" b="1" dirty="0"/>
          </a:p>
        </p:txBody>
      </p:sp>
      <p:sp>
        <p:nvSpPr>
          <p:cNvPr id="9" name="Nyíl: jobbra mutató 8">
            <a:extLst>
              <a:ext uri="{FF2B5EF4-FFF2-40B4-BE49-F238E27FC236}">
                <a16:creationId xmlns:a16="http://schemas.microsoft.com/office/drawing/2014/main" id="{64FC5288-64E2-1FD8-AB7C-FD7ABE48618A}"/>
              </a:ext>
            </a:extLst>
          </p:cNvPr>
          <p:cNvSpPr/>
          <p:nvPr/>
        </p:nvSpPr>
        <p:spPr>
          <a:xfrm>
            <a:off x="7660943" y="1921492"/>
            <a:ext cx="1468270" cy="480514"/>
          </a:xfrm>
          <a:prstGeom prst="right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Vezérlő jel</a:t>
            </a:r>
          </a:p>
        </p:txBody>
      </p:sp>
      <p:sp>
        <p:nvSpPr>
          <p:cNvPr id="10" name="Nyíl: balra mutató 9">
            <a:extLst>
              <a:ext uri="{FF2B5EF4-FFF2-40B4-BE49-F238E27FC236}">
                <a16:creationId xmlns:a16="http://schemas.microsoft.com/office/drawing/2014/main" id="{91B75EAA-9E34-80D0-7300-DADBCE820890}"/>
              </a:ext>
            </a:extLst>
          </p:cNvPr>
          <p:cNvSpPr/>
          <p:nvPr/>
        </p:nvSpPr>
        <p:spPr>
          <a:xfrm>
            <a:off x="7660943" y="2652215"/>
            <a:ext cx="1468270" cy="480514"/>
          </a:xfrm>
          <a:prstGeom prst="left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dirty="0"/>
              <a:t>Pozíció jel</a:t>
            </a:r>
          </a:p>
        </p:txBody>
      </p:sp>
      <p:sp>
        <p:nvSpPr>
          <p:cNvPr id="12" name="Téglalap 11">
            <a:extLst>
              <a:ext uri="{FF2B5EF4-FFF2-40B4-BE49-F238E27FC236}">
                <a16:creationId xmlns:a16="http://schemas.microsoft.com/office/drawing/2014/main" id="{74897711-10D4-3247-5C83-B70D32186891}"/>
              </a:ext>
            </a:extLst>
          </p:cNvPr>
          <p:cNvSpPr/>
          <p:nvPr/>
        </p:nvSpPr>
        <p:spPr>
          <a:xfrm>
            <a:off x="9454418" y="1882823"/>
            <a:ext cx="2290285" cy="1323833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3 motor + </a:t>
            </a:r>
            <a:r>
              <a:rPr lang="hu-HU" b="1" dirty="0" err="1"/>
              <a:t>encoder</a:t>
            </a:r>
            <a:endParaRPr lang="en-US" b="1" dirty="0"/>
          </a:p>
        </p:txBody>
      </p:sp>
      <p:sp>
        <p:nvSpPr>
          <p:cNvPr id="16" name="Téglalap 15">
            <a:extLst>
              <a:ext uri="{FF2B5EF4-FFF2-40B4-BE49-F238E27FC236}">
                <a16:creationId xmlns:a16="http://schemas.microsoft.com/office/drawing/2014/main" id="{9BE2BF58-7901-2D39-09D3-A701F4BB5353}"/>
              </a:ext>
            </a:extLst>
          </p:cNvPr>
          <p:cNvSpPr/>
          <p:nvPr/>
        </p:nvSpPr>
        <p:spPr>
          <a:xfrm>
            <a:off x="9454418" y="3435788"/>
            <a:ext cx="2290285" cy="1323833"/>
          </a:xfrm>
          <a:prstGeom prst="rect">
            <a:avLst/>
          </a:prstGeom>
          <a:solidFill>
            <a:srgbClr val="A63333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hu-HU" b="1" dirty="0"/>
              <a:t>Megfogó vezérlés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12542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églalap 3">
            <a:extLst>
              <a:ext uri="{FF2B5EF4-FFF2-40B4-BE49-F238E27FC236}">
                <a16:creationId xmlns:a16="http://schemas.microsoft.com/office/drawing/2014/main" id="{350AF1F7-9B50-259D-FE43-ACF9493C50FF}"/>
              </a:ext>
            </a:extLst>
          </p:cNvPr>
          <p:cNvSpPr/>
          <p:nvPr/>
        </p:nvSpPr>
        <p:spPr>
          <a:xfrm>
            <a:off x="51797" y="-14996"/>
            <a:ext cx="12140203" cy="972273"/>
          </a:xfrm>
          <a:prstGeom prst="rect">
            <a:avLst/>
          </a:prstGeom>
          <a:solidFill>
            <a:srgbClr val="D689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/>
          </a:p>
        </p:txBody>
      </p:sp>
      <p:sp>
        <p:nvSpPr>
          <p:cNvPr id="5" name="Téglalap 4">
            <a:extLst>
              <a:ext uri="{FF2B5EF4-FFF2-40B4-BE49-F238E27FC236}">
                <a16:creationId xmlns:a16="http://schemas.microsoft.com/office/drawing/2014/main" id="{CAE91C21-500E-182F-1315-799B82A4712C}"/>
              </a:ext>
            </a:extLst>
          </p:cNvPr>
          <p:cNvSpPr/>
          <p:nvPr/>
        </p:nvSpPr>
        <p:spPr>
          <a:xfrm>
            <a:off x="0" y="-14997"/>
            <a:ext cx="5818497" cy="97227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sz="4400" dirty="0">
                <a:ea typeface="Calibri"/>
                <a:cs typeface="Calibri"/>
              </a:rPr>
              <a:t>Irányítási mechanizmus</a:t>
            </a:r>
            <a:endParaRPr lang="en-US" sz="4400" dirty="0">
              <a:ea typeface="Calibri"/>
              <a:cs typeface="Calibri"/>
            </a:endParaRPr>
          </a:p>
        </p:txBody>
      </p:sp>
      <p:sp>
        <p:nvSpPr>
          <p:cNvPr id="2" name="Téglalap 1">
            <a:extLst>
              <a:ext uri="{FF2B5EF4-FFF2-40B4-BE49-F238E27FC236}">
                <a16:creationId xmlns:a16="http://schemas.microsoft.com/office/drawing/2014/main" id="{D6D12487-E718-4E63-3F3D-6D68D3C02736}"/>
              </a:ext>
            </a:extLst>
          </p:cNvPr>
          <p:cNvSpPr/>
          <p:nvPr/>
        </p:nvSpPr>
        <p:spPr>
          <a:xfrm>
            <a:off x="241161" y="1125416"/>
            <a:ext cx="4009504" cy="556217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8" name="Téglalap 7">
            <a:extLst>
              <a:ext uri="{FF2B5EF4-FFF2-40B4-BE49-F238E27FC236}">
                <a16:creationId xmlns:a16="http://schemas.microsoft.com/office/drawing/2014/main" id="{AEEA79E9-2650-CDDB-86AF-EAB45C08E742}"/>
              </a:ext>
            </a:extLst>
          </p:cNvPr>
          <p:cNvSpPr/>
          <p:nvPr/>
        </p:nvSpPr>
        <p:spPr>
          <a:xfrm>
            <a:off x="7888778" y="1125414"/>
            <a:ext cx="4009505" cy="556217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9" name="Téglalap: lekerekített 4">
            <a:extLst>
              <a:ext uri="{FF2B5EF4-FFF2-40B4-BE49-F238E27FC236}">
                <a16:creationId xmlns:a16="http://schemas.microsoft.com/office/drawing/2014/main" id="{8B99E671-BBC7-A1AB-6244-179764187EB8}"/>
              </a:ext>
            </a:extLst>
          </p:cNvPr>
          <p:cNvSpPr/>
          <p:nvPr/>
        </p:nvSpPr>
        <p:spPr>
          <a:xfrm>
            <a:off x="567238" y="1048090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cs typeface="Calibri"/>
              </a:rPr>
              <a:t>Távirányító</a:t>
            </a:r>
            <a:endParaRPr lang="en-US" b="1" dirty="0">
              <a:cs typeface="Calibri"/>
            </a:endParaRPr>
          </a:p>
        </p:txBody>
      </p:sp>
      <p:sp>
        <p:nvSpPr>
          <p:cNvPr id="11" name="Téglalap: lekerekített 4">
            <a:extLst>
              <a:ext uri="{FF2B5EF4-FFF2-40B4-BE49-F238E27FC236}">
                <a16:creationId xmlns:a16="http://schemas.microsoft.com/office/drawing/2014/main" id="{60766067-06B4-B655-7E1F-5636C3478CA8}"/>
              </a:ext>
            </a:extLst>
          </p:cNvPr>
          <p:cNvSpPr/>
          <p:nvPr/>
        </p:nvSpPr>
        <p:spPr>
          <a:xfrm>
            <a:off x="8214855" y="1048089"/>
            <a:ext cx="3357349" cy="777923"/>
          </a:xfrm>
          <a:prstGeom prst="roundRect">
            <a:avLst/>
          </a:prstGeom>
          <a:solidFill>
            <a:srgbClr val="A6333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hu-HU" b="1" dirty="0">
                <a:cs typeface="Calibri"/>
              </a:rPr>
              <a:t>Robot</a:t>
            </a:r>
            <a:endParaRPr lang="en-US" b="1" dirty="0">
              <a:cs typeface="Calibri"/>
            </a:endParaRPr>
          </a:p>
        </p:txBody>
      </p:sp>
      <p:sp>
        <p:nvSpPr>
          <p:cNvPr id="16" name="Nyíl: balra-jobbra mutató 15">
            <a:extLst>
              <a:ext uri="{FF2B5EF4-FFF2-40B4-BE49-F238E27FC236}">
                <a16:creationId xmlns:a16="http://schemas.microsoft.com/office/drawing/2014/main" id="{CB5BF275-9349-8F51-99B2-369073ABA76C}"/>
              </a:ext>
            </a:extLst>
          </p:cNvPr>
          <p:cNvSpPr/>
          <p:nvPr/>
        </p:nvSpPr>
        <p:spPr>
          <a:xfrm>
            <a:off x="3128357" y="5951907"/>
            <a:ext cx="2549236" cy="648393"/>
          </a:xfrm>
          <a:prstGeom prst="leftRight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  <p:sp>
        <p:nvSpPr>
          <p:cNvPr id="17" name="Nyíl: balra-jobbra mutató 16">
            <a:extLst>
              <a:ext uri="{FF2B5EF4-FFF2-40B4-BE49-F238E27FC236}">
                <a16:creationId xmlns:a16="http://schemas.microsoft.com/office/drawing/2014/main" id="{1AF5A992-E599-7AF2-6737-B8B159973250}"/>
              </a:ext>
            </a:extLst>
          </p:cNvPr>
          <p:cNvSpPr/>
          <p:nvPr/>
        </p:nvSpPr>
        <p:spPr>
          <a:xfrm>
            <a:off x="6554585" y="5972692"/>
            <a:ext cx="2468882" cy="648393"/>
          </a:xfrm>
          <a:prstGeom prst="leftRightArrow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401883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UT">
  <a:themeElements>
    <a:clrScheme name="BME AUT">
      <a:dk1>
        <a:srgbClr val="000000"/>
      </a:dk1>
      <a:lt1>
        <a:srgbClr val="FFFFFF"/>
      </a:lt1>
      <a:dk2>
        <a:srgbClr val="910A26"/>
      </a:dk2>
      <a:lt2>
        <a:srgbClr val="FFFFFF"/>
      </a:lt2>
      <a:accent1>
        <a:srgbClr val="000000"/>
      </a:accent1>
      <a:accent2>
        <a:srgbClr val="910A26"/>
      </a:accent2>
      <a:accent3>
        <a:srgbClr val="0079A4"/>
      </a:accent3>
      <a:accent4>
        <a:srgbClr val="000000"/>
      </a:accent4>
      <a:accent5>
        <a:srgbClr val="92D050"/>
      </a:accent5>
      <a:accent6>
        <a:srgbClr val="E47400"/>
      </a:accent6>
      <a:hlink>
        <a:srgbClr val="0079A4"/>
      </a:hlink>
      <a:folHlink>
        <a:srgbClr val="993300"/>
      </a:folHlink>
    </a:clrScheme>
    <a:fontScheme name="1. egyéni séma">
      <a:majorFont>
        <a:latin typeface="Bariol Regular"/>
        <a:ea typeface=""/>
        <a:cs typeface=""/>
      </a:majorFont>
      <a:minorFont>
        <a:latin typeface="Bariol Regular"/>
        <a:ea typeface=""/>
        <a:cs typeface="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T" id="{DB6E3FEC-A84C-44C5-8C73-57E9EDA3E494}" vid="{ED9E5794-4BD3-4BD5-8B87-0CFB8429A399}"/>
    </a:ext>
  </a:extLst>
</a:theme>
</file>

<file path=ppt/theme/theme3.xml><?xml version="1.0" encoding="utf-8"?>
<a:theme xmlns:a="http://schemas.openxmlformats.org/drawingml/2006/main" name="1_AUT">
  <a:themeElements>
    <a:clrScheme name="BME AUT">
      <a:dk1>
        <a:srgbClr val="000000"/>
      </a:dk1>
      <a:lt1>
        <a:srgbClr val="FFFFFF"/>
      </a:lt1>
      <a:dk2>
        <a:srgbClr val="910A26"/>
      </a:dk2>
      <a:lt2>
        <a:srgbClr val="FFFFFF"/>
      </a:lt2>
      <a:accent1>
        <a:srgbClr val="000000"/>
      </a:accent1>
      <a:accent2>
        <a:srgbClr val="910A26"/>
      </a:accent2>
      <a:accent3>
        <a:srgbClr val="0079A4"/>
      </a:accent3>
      <a:accent4>
        <a:srgbClr val="000000"/>
      </a:accent4>
      <a:accent5>
        <a:srgbClr val="92D050"/>
      </a:accent5>
      <a:accent6>
        <a:srgbClr val="E47400"/>
      </a:accent6>
      <a:hlink>
        <a:srgbClr val="0079A4"/>
      </a:hlink>
      <a:folHlink>
        <a:srgbClr val="993300"/>
      </a:folHlink>
    </a:clrScheme>
    <a:fontScheme name="1. egyéni séma">
      <a:majorFont>
        <a:latin typeface="Bariol Regular"/>
        <a:ea typeface=""/>
        <a:cs typeface=""/>
      </a:majorFont>
      <a:minorFont>
        <a:latin typeface="Bariol Regular"/>
        <a:ea typeface=""/>
        <a:cs typeface="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T" id="{DB6E3FEC-A84C-44C5-8C73-57E9EDA3E494}" vid="{ED9E5794-4BD3-4BD5-8B87-0CFB8429A399}"/>
    </a:ext>
  </a:extLst>
</a:theme>
</file>

<file path=ppt/theme/theme4.xml><?xml version="1.0" encoding="utf-8"?>
<a:theme xmlns:a="http://schemas.openxmlformats.org/drawingml/2006/main" name="2_AUT">
  <a:themeElements>
    <a:clrScheme name="BME AUT">
      <a:dk1>
        <a:srgbClr val="000000"/>
      </a:dk1>
      <a:lt1>
        <a:srgbClr val="FFFFFF"/>
      </a:lt1>
      <a:dk2>
        <a:srgbClr val="910A26"/>
      </a:dk2>
      <a:lt2>
        <a:srgbClr val="FFFFFF"/>
      </a:lt2>
      <a:accent1>
        <a:srgbClr val="000000"/>
      </a:accent1>
      <a:accent2>
        <a:srgbClr val="910A26"/>
      </a:accent2>
      <a:accent3>
        <a:srgbClr val="0079A4"/>
      </a:accent3>
      <a:accent4>
        <a:srgbClr val="000000"/>
      </a:accent4>
      <a:accent5>
        <a:srgbClr val="92D050"/>
      </a:accent5>
      <a:accent6>
        <a:srgbClr val="E47400"/>
      </a:accent6>
      <a:hlink>
        <a:srgbClr val="0079A4"/>
      </a:hlink>
      <a:folHlink>
        <a:srgbClr val="993300"/>
      </a:folHlink>
    </a:clrScheme>
    <a:fontScheme name="1. egyéni séma">
      <a:majorFont>
        <a:latin typeface="Bariol Regular"/>
        <a:ea typeface=""/>
        <a:cs typeface=""/>
      </a:majorFont>
      <a:minorFont>
        <a:latin typeface="Bariol Regular"/>
        <a:ea typeface=""/>
        <a:cs typeface=""/>
      </a:minorFont>
    </a:fontScheme>
    <a:fmtScheme name="Office-té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UT" id="{DB6E3FEC-A84C-44C5-8C73-57E9EDA3E494}" vid="{ED9E5794-4BD3-4BD5-8B87-0CFB8429A399}"/>
    </a:ext>
  </a:extLst>
</a:theme>
</file>

<file path=ppt/theme/theme5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734</Words>
  <Application>Microsoft Office PowerPoint</Application>
  <PresentationFormat>Szélesvásznú</PresentationFormat>
  <Paragraphs>168</Paragraphs>
  <Slides>16</Slides>
  <Notes>16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4</vt:i4>
      </vt:variant>
      <vt:variant>
        <vt:lpstr>Diacímek</vt:lpstr>
      </vt:variant>
      <vt:variant>
        <vt:i4>16</vt:i4>
      </vt:variant>
    </vt:vector>
  </HeadingPairs>
  <TitlesOfParts>
    <vt:vector size="25" baseType="lpstr">
      <vt:lpstr>Arial</vt:lpstr>
      <vt:lpstr>Bariol Light</vt:lpstr>
      <vt:lpstr>Bariol Regular</vt:lpstr>
      <vt:lpstr>Calibri</vt:lpstr>
      <vt:lpstr>Calibri Light</vt:lpstr>
      <vt:lpstr>Office-téma</vt:lpstr>
      <vt:lpstr>AUT</vt:lpstr>
      <vt:lpstr>1_AUT</vt:lpstr>
      <vt:lpstr>2_AUT</vt:lpstr>
      <vt:lpstr>Wireless kontroller fejlesztése  robotvezérléshez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PowerPoint-bemutató</dc:title>
  <dc:creator>Tímea Puskás</dc:creator>
  <cp:lastModifiedBy>Komáromi Sándor</cp:lastModifiedBy>
  <cp:revision>44</cp:revision>
  <dcterms:created xsi:type="dcterms:W3CDTF">2022-05-22T15:56:33Z</dcterms:created>
  <dcterms:modified xsi:type="dcterms:W3CDTF">2023-06-06T01:24:44Z</dcterms:modified>
</cp:coreProperties>
</file>

<file path=docProps/thumbnail.jpeg>
</file>